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8">
  <p:sldMasterIdLst>
    <p:sldMasterId id="2147483666" r:id="rId1"/>
    <p:sldMasterId id="2147483680" r:id="rId2"/>
    <p:sldMasterId id="2147483696" r:id="rId3"/>
    <p:sldMasterId id="2147483712" r:id="rId4"/>
    <p:sldMasterId id="2147483734" r:id="rId5"/>
  </p:sldMasterIdLst>
  <p:notesMasterIdLst>
    <p:notesMasterId r:id="rId203"/>
  </p:notesMasterIdLst>
  <p:sldIdLst>
    <p:sldId id="443" r:id="rId6"/>
    <p:sldId id="257" r:id="rId7"/>
    <p:sldId id="283" r:id="rId8"/>
    <p:sldId id="260" r:id="rId9"/>
    <p:sldId id="413" r:id="rId10"/>
    <p:sldId id="262" r:id="rId11"/>
    <p:sldId id="284" r:id="rId12"/>
    <p:sldId id="567" r:id="rId13"/>
    <p:sldId id="410" r:id="rId14"/>
    <p:sldId id="464" r:id="rId15"/>
    <p:sldId id="562" r:id="rId16"/>
    <p:sldId id="563" r:id="rId17"/>
    <p:sldId id="564" r:id="rId18"/>
    <p:sldId id="565" r:id="rId19"/>
    <p:sldId id="566" r:id="rId20"/>
    <p:sldId id="411" r:id="rId21"/>
    <p:sldId id="412" r:id="rId22"/>
    <p:sldId id="415" r:id="rId23"/>
    <p:sldId id="289" r:id="rId24"/>
    <p:sldId id="290" r:id="rId25"/>
    <p:sldId id="291" r:id="rId26"/>
    <p:sldId id="296" r:id="rId27"/>
    <p:sldId id="416" r:id="rId28"/>
    <p:sldId id="418" r:id="rId29"/>
    <p:sldId id="420" r:id="rId30"/>
    <p:sldId id="300" r:id="rId31"/>
    <p:sldId id="568" r:id="rId32"/>
    <p:sldId id="301" r:id="rId33"/>
    <p:sldId id="539" r:id="rId34"/>
    <p:sldId id="466" r:id="rId35"/>
    <p:sldId id="302" r:id="rId36"/>
    <p:sldId id="538" r:id="rId37"/>
    <p:sldId id="303" r:id="rId38"/>
    <p:sldId id="569" r:id="rId39"/>
    <p:sldId id="678" r:id="rId40"/>
    <p:sldId id="570" r:id="rId41"/>
    <p:sldId id="573" r:id="rId42"/>
    <p:sldId id="572" r:id="rId43"/>
    <p:sldId id="574" r:id="rId44"/>
    <p:sldId id="467" r:id="rId45"/>
    <p:sldId id="306" r:id="rId46"/>
    <p:sldId id="468" r:id="rId47"/>
    <p:sldId id="421" r:id="rId48"/>
    <p:sldId id="422" r:id="rId49"/>
    <p:sldId id="575" r:id="rId50"/>
    <p:sldId id="580" r:id="rId51"/>
    <p:sldId id="581" r:id="rId52"/>
    <p:sldId id="576" r:id="rId53"/>
    <p:sldId id="577" r:id="rId54"/>
    <p:sldId id="578" r:id="rId55"/>
    <p:sldId id="579" r:id="rId56"/>
    <p:sldId id="310" r:id="rId57"/>
    <p:sldId id="469" r:id="rId58"/>
    <p:sldId id="470" r:id="rId59"/>
    <p:sldId id="471" r:id="rId60"/>
    <p:sldId id="686" r:id="rId61"/>
    <p:sldId id="687" r:id="rId62"/>
    <p:sldId id="688" r:id="rId63"/>
    <p:sldId id="689" r:id="rId64"/>
    <p:sldId id="316" r:id="rId65"/>
    <p:sldId id="473" r:id="rId66"/>
    <p:sldId id="423" r:id="rId67"/>
    <p:sldId id="424" r:id="rId68"/>
    <p:sldId id="690" r:id="rId69"/>
    <p:sldId id="691" r:id="rId70"/>
    <p:sldId id="692" r:id="rId71"/>
    <p:sldId id="693" r:id="rId72"/>
    <p:sldId id="694" r:id="rId73"/>
    <p:sldId id="320" r:id="rId74"/>
    <p:sldId id="540" r:id="rId75"/>
    <p:sldId id="582" r:id="rId76"/>
    <p:sldId id="617" r:id="rId77"/>
    <p:sldId id="583" r:id="rId78"/>
    <p:sldId id="584" r:id="rId79"/>
    <p:sldId id="587" r:id="rId80"/>
    <p:sldId id="586" r:id="rId81"/>
    <p:sldId id="585" r:id="rId82"/>
    <p:sldId id="590" r:id="rId83"/>
    <p:sldId id="589" r:id="rId84"/>
    <p:sldId id="588" r:id="rId85"/>
    <p:sldId id="592" r:id="rId86"/>
    <p:sldId id="623" r:id="rId87"/>
    <p:sldId id="591" r:id="rId88"/>
    <p:sldId id="593" r:id="rId89"/>
    <p:sldId id="594" r:id="rId90"/>
    <p:sldId id="597" r:id="rId91"/>
    <p:sldId id="596" r:id="rId92"/>
    <p:sldId id="598" r:id="rId93"/>
    <p:sldId id="595" r:id="rId94"/>
    <p:sldId id="600" r:id="rId95"/>
    <p:sldId id="599" r:id="rId96"/>
    <p:sldId id="603" r:id="rId97"/>
    <p:sldId id="602" r:id="rId98"/>
    <p:sldId id="601" r:id="rId99"/>
    <p:sldId id="604" r:id="rId100"/>
    <p:sldId id="605" r:id="rId101"/>
    <p:sldId id="606" r:id="rId102"/>
    <p:sldId id="607" r:id="rId103"/>
    <p:sldId id="608" r:id="rId104"/>
    <p:sldId id="611" r:id="rId105"/>
    <p:sldId id="618" r:id="rId106"/>
    <p:sldId id="619" r:id="rId107"/>
    <p:sldId id="620" r:id="rId108"/>
    <p:sldId id="621" r:id="rId109"/>
    <p:sldId id="622" r:id="rId110"/>
    <p:sldId id="610" r:id="rId111"/>
    <p:sldId id="609" r:id="rId112"/>
    <p:sldId id="627" r:id="rId113"/>
    <p:sldId id="624" r:id="rId114"/>
    <p:sldId id="625" r:id="rId115"/>
    <p:sldId id="626" r:id="rId116"/>
    <p:sldId id="613" r:id="rId117"/>
    <p:sldId id="342" r:id="rId118"/>
    <p:sldId id="552" r:id="rId119"/>
    <p:sldId id="553" r:id="rId120"/>
    <p:sldId id="554" r:id="rId121"/>
    <p:sldId id="555" r:id="rId122"/>
    <p:sldId id="490" r:id="rId123"/>
    <p:sldId id="491" r:id="rId124"/>
    <p:sldId id="492" r:id="rId125"/>
    <p:sldId id="493" r:id="rId126"/>
    <p:sldId id="494" r:id="rId127"/>
    <p:sldId id="495" r:id="rId128"/>
    <p:sldId id="430" r:id="rId129"/>
    <p:sldId id="431" r:id="rId130"/>
    <p:sldId id="556" r:id="rId131"/>
    <p:sldId id="347" r:id="rId132"/>
    <p:sldId id="628" r:id="rId133"/>
    <p:sldId id="629" r:id="rId134"/>
    <p:sldId id="630" r:id="rId135"/>
    <p:sldId id="631" r:id="rId136"/>
    <p:sldId id="632" r:id="rId137"/>
    <p:sldId id="633" r:id="rId138"/>
    <p:sldId id="634" r:id="rId139"/>
    <p:sldId id="669" r:id="rId140"/>
    <p:sldId id="637" r:id="rId141"/>
    <p:sldId id="635" r:id="rId142"/>
    <p:sldId id="638" r:id="rId143"/>
    <p:sldId id="636" r:id="rId144"/>
    <p:sldId id="639" r:id="rId145"/>
    <p:sldId id="640" r:id="rId146"/>
    <p:sldId id="641" r:id="rId147"/>
    <p:sldId id="642" r:id="rId148"/>
    <p:sldId id="643" r:id="rId149"/>
    <p:sldId id="644" r:id="rId150"/>
    <p:sldId id="645" r:id="rId151"/>
    <p:sldId id="646" r:id="rId152"/>
    <p:sldId id="647" r:id="rId153"/>
    <p:sldId id="648" r:id="rId154"/>
    <p:sldId id="649" r:id="rId155"/>
    <p:sldId id="650" r:id="rId156"/>
    <p:sldId id="651" r:id="rId157"/>
    <p:sldId id="652" r:id="rId158"/>
    <p:sldId id="662" r:id="rId159"/>
    <p:sldId id="661" r:id="rId160"/>
    <p:sldId id="660" r:id="rId161"/>
    <p:sldId id="668" r:id="rId162"/>
    <p:sldId id="659" r:id="rId163"/>
    <p:sldId id="658" r:id="rId164"/>
    <p:sldId id="657" r:id="rId165"/>
    <p:sldId id="656" r:id="rId166"/>
    <p:sldId id="655" r:id="rId167"/>
    <p:sldId id="653" r:id="rId168"/>
    <p:sldId id="664" r:id="rId169"/>
    <p:sldId id="663" r:id="rId170"/>
    <p:sldId id="654" r:id="rId171"/>
    <p:sldId id="665" r:id="rId172"/>
    <p:sldId id="666" r:id="rId173"/>
    <p:sldId id="667" r:id="rId174"/>
    <p:sldId id="670" r:id="rId175"/>
    <p:sldId id="671" r:id="rId176"/>
    <p:sldId id="672" r:id="rId177"/>
    <p:sldId id="673" r:id="rId178"/>
    <p:sldId id="674" r:id="rId179"/>
    <p:sldId id="676" r:id="rId180"/>
    <p:sldId id="675" r:id="rId181"/>
    <p:sldId id="677" r:id="rId182"/>
    <p:sldId id="679" r:id="rId183"/>
    <p:sldId id="680" r:id="rId184"/>
    <p:sldId id="681" r:id="rId185"/>
    <p:sldId id="682" r:id="rId186"/>
    <p:sldId id="684" r:id="rId187"/>
    <p:sldId id="685" r:id="rId188"/>
    <p:sldId id="525" r:id="rId189"/>
    <p:sldId id="528" r:id="rId190"/>
    <p:sldId id="436" r:id="rId191"/>
    <p:sldId id="530" r:id="rId192"/>
    <p:sldId id="531" r:id="rId193"/>
    <p:sldId id="532" r:id="rId194"/>
    <p:sldId id="533" r:id="rId195"/>
    <p:sldId id="535" r:id="rId196"/>
    <p:sldId id="536" r:id="rId197"/>
    <p:sldId id="537" r:id="rId198"/>
    <p:sldId id="551" r:id="rId199"/>
    <p:sldId id="489" r:id="rId200"/>
    <p:sldId id="338" r:id="rId201"/>
    <p:sldId id="278" r:id="rId202"/>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a:srgbClr val="B40000"/>
    <a:srgbClr val="7FA3CF"/>
    <a:srgbClr val="3F7FFF"/>
    <a:srgbClr val="6F93DB"/>
    <a:srgbClr val="6D9EFF"/>
    <a:srgbClr val="538CFF"/>
    <a:srgbClr val="6699FF"/>
    <a:srgbClr val="00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8" autoAdjust="0"/>
    <p:restoredTop sz="94663"/>
  </p:normalViewPr>
  <p:slideViewPr>
    <p:cSldViewPr>
      <p:cViewPr varScale="1">
        <p:scale>
          <a:sx n="58" d="100"/>
          <a:sy n="58" d="100"/>
        </p:scale>
        <p:origin x="588" y="60"/>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theme" Target="theme/theme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tableStyles" Target="tableStyles.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190" Type="http://schemas.openxmlformats.org/officeDocument/2006/relationships/slide" Target="slides/slide185.xml"/><Relationship Id="rId204"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7/10/2025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E01517-4172-4077-848B-2264E0EA59BA}" type="slidenum">
              <a:rPr lang="en-US" smtClean="0"/>
              <a:pPr/>
              <a:t>28</a:t>
            </a:fld>
            <a:endParaRPr lang="en-US"/>
          </a:p>
        </p:txBody>
      </p:sp>
    </p:spTree>
    <p:extLst>
      <p:ext uri="{BB962C8B-B14F-4D97-AF65-F5344CB8AC3E}">
        <p14:creationId xmlns:p14="http://schemas.microsoft.com/office/powerpoint/2010/main" val="1280585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738238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027443-035D-4263-A7FA-C4F2145FEE00}" type="datetimeFigureOut">
              <a:rPr lang="en-IN" smtClean="0"/>
              <a:t>10-07-2025</a:t>
            </a:fld>
            <a:endParaRPr lang="en-IN" dirty="0"/>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1F56EE-BA8C-49DD-9007-330E7C7B6D5D}" type="slidenum">
              <a:rPr lang="en-IN" smtClean="0"/>
              <a:t>‹#›</a:t>
            </a:fld>
            <a:endParaRPr lang="en-IN"/>
          </a:p>
        </p:txBody>
      </p:sp>
      <p:pic>
        <p:nvPicPr>
          <p:cNvPr id="8" name="Picture 7">
            <a:extLst>
              <a:ext uri="{FF2B5EF4-FFF2-40B4-BE49-F238E27FC236}">
                <a16:creationId xmlns:a16="http://schemas.microsoft.com/office/drawing/2014/main" id="{05366D0D-F54B-0ABB-B75C-613FEBEA1E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269"/>
            <a:ext cx="14630400" cy="8225062"/>
          </a:xfrm>
          <a:prstGeom prst="rect">
            <a:avLst/>
          </a:prstGeom>
        </p:spPr>
      </p:pic>
      <p:sp>
        <p:nvSpPr>
          <p:cNvPr id="9" name="Rectangle 8">
            <a:extLst>
              <a:ext uri="{FF2B5EF4-FFF2-40B4-BE49-F238E27FC236}">
                <a16:creationId xmlns:a16="http://schemas.microsoft.com/office/drawing/2014/main" id="{3F7C8214-5533-BE70-7D3B-39BA071A7619}"/>
              </a:ext>
            </a:extLst>
          </p:cNvPr>
          <p:cNvSpPr/>
          <p:nvPr userDrawn="1"/>
        </p:nvSpPr>
        <p:spPr>
          <a:xfrm>
            <a:off x="12366346" y="7088429"/>
            <a:ext cx="1580083" cy="5391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120"/>
          </a:p>
        </p:txBody>
      </p:sp>
    </p:spTree>
    <p:extLst>
      <p:ext uri="{BB962C8B-B14F-4D97-AF65-F5344CB8AC3E}">
        <p14:creationId xmlns:p14="http://schemas.microsoft.com/office/powerpoint/2010/main" val="345469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1027443-035D-4263-A7FA-C4F2145FEE00}" type="datetimeFigureOut">
              <a:rPr lang="en-IN" smtClean="0"/>
              <a:t>10-07-2025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BABD7640-3F72-24D1-7443-2282E8CF1706}"/>
              </a:ext>
            </a:extLst>
          </p:cNvPr>
          <p:cNvSpPr/>
          <p:nvPr userDrawn="1"/>
        </p:nvSpPr>
        <p:spPr>
          <a:xfrm flipV="1">
            <a:off x="0" y="324199"/>
            <a:ext cx="14630400" cy="54863"/>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pic>
        <p:nvPicPr>
          <p:cNvPr id="9" name="Picture 8">
            <a:extLst>
              <a:ext uri="{FF2B5EF4-FFF2-40B4-BE49-F238E27FC236}">
                <a16:creationId xmlns:a16="http://schemas.microsoft.com/office/drawing/2014/main" id="{79A56E71-EFCF-9F91-A1BB-8FF373E9F1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2890" y="7340756"/>
            <a:ext cx="2439977" cy="647358"/>
          </a:xfrm>
          <a:prstGeom prst="rect">
            <a:avLst/>
          </a:prstGeom>
        </p:spPr>
      </p:pic>
    </p:spTree>
    <p:extLst>
      <p:ext uri="{BB962C8B-B14F-4D97-AF65-F5344CB8AC3E}">
        <p14:creationId xmlns:p14="http://schemas.microsoft.com/office/powerpoint/2010/main" val="115128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5.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53" r:id="rId6"/>
    <p:sldLayoutId id="2147483754"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5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6.xml"/></Relationships>
</file>

<file path=ppt/slides/_rels/slide1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6.xml"/></Relationships>
</file>

<file path=ppt/slides/_rels/slide1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6.xml"/></Relationships>
</file>

<file path=ppt/slides/_rels/slide1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6.xml"/></Relationships>
</file>

<file path=ppt/slides/_rels/slide1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1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_rels/slide1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6.xml"/></Relationships>
</file>

<file path=ppt/slides/_rels/slide1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6.xml"/></Relationships>
</file>

<file path=ppt/slides/_rels/slide1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1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1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1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6.xml"/></Relationships>
</file>

<file path=ppt/slides/_rels/slide1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6.xml"/></Relationships>
</file>

<file path=ppt/slides/_rels/slide1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6.xml"/></Relationships>
</file>

<file path=ppt/slides/_rels/slide1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6.xml"/></Relationships>
</file>

<file path=ppt/slides/_rels/slide1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6.xml"/></Relationships>
</file>

<file path=ppt/slides/_rels/slide1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6.xml"/></Relationships>
</file>

<file path=ppt/slides/_rels/slide1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6.xml"/></Relationships>
</file>

<file path=ppt/slides/_rels/slide1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6.xml"/></Relationships>
</file>

<file path=ppt/slides/_rels/slide17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6.xml"/></Relationships>
</file>

<file path=ppt/slides/_rels/slide18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6.xml"/></Relationships>
</file>

<file path=ppt/slides/_rels/slide19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64F7C6E-9292-020B-D98B-4DA88C697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246"/>
          <a:stretch/>
        </p:blipFill>
        <p:spPr>
          <a:xfrm>
            <a:off x="4277783" y="1544286"/>
            <a:ext cx="5278248" cy="1503715"/>
          </a:xfrm>
          <a:prstGeom prst="rect">
            <a:avLst/>
          </a:prstGeom>
        </p:spPr>
      </p:pic>
      <p:sp>
        <p:nvSpPr>
          <p:cNvPr id="2" name="Title 11">
            <a:extLst>
              <a:ext uri="{FF2B5EF4-FFF2-40B4-BE49-F238E27FC236}">
                <a16:creationId xmlns:a16="http://schemas.microsoft.com/office/drawing/2014/main" id="{4BC8C0F5-CD55-C34B-BC34-EA9791EF5438}"/>
              </a:ext>
            </a:extLst>
          </p:cNvPr>
          <p:cNvSpPr txBox="1">
            <a:spLocks/>
          </p:cNvSpPr>
          <p:nvPr/>
        </p:nvSpPr>
        <p:spPr>
          <a:xfrm>
            <a:off x="1900260" y="3657600"/>
            <a:ext cx="10829879" cy="210011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0000"/>
                </a:solidFill>
                <a:latin typeface="Book Antiqua" panose="02040602050305030304" pitchFamily="18" charset="0"/>
              </a:rPr>
              <a:t>COMPUTER NETWORKS </a:t>
            </a:r>
            <a:br>
              <a:rPr lang="en-US" b="1" dirty="0">
                <a:solidFill>
                  <a:srgbClr val="FF0000"/>
                </a:solidFill>
                <a:latin typeface="Book Antiqua" panose="02040602050305030304" pitchFamily="18" charset="0"/>
              </a:rPr>
            </a:br>
            <a:r>
              <a:rPr lang="en-US" b="1" dirty="0">
                <a:solidFill>
                  <a:srgbClr val="FF0000"/>
                </a:solidFill>
                <a:latin typeface="Book Antiqua" panose="02040602050305030304" pitchFamily="18" charset="0"/>
              </a:rPr>
              <a:t>M23DE0203</a:t>
            </a:r>
          </a:p>
          <a:p>
            <a:r>
              <a:rPr lang="en-US" sz="3600" b="1" dirty="0">
                <a:solidFill>
                  <a:srgbClr val="FF0000"/>
                </a:solidFill>
                <a:latin typeface="Book Antiqua" panose="02040602050305030304" pitchFamily="18" charset="0"/>
              </a:rPr>
              <a:t>UNIT-II</a:t>
            </a:r>
            <a:endParaRPr lang="en-IN" sz="3600" dirty="0">
              <a:solidFill>
                <a:srgbClr val="FF0000"/>
              </a:solidFill>
              <a:latin typeface="Book Antiqua" panose="02040602050305030304" pitchFamily="18" charset="0"/>
            </a:endParaRPr>
          </a:p>
        </p:txBody>
      </p:sp>
      <p:sp>
        <p:nvSpPr>
          <p:cNvPr id="4" name="Text Placeholder 2">
            <a:extLst>
              <a:ext uri="{FF2B5EF4-FFF2-40B4-BE49-F238E27FC236}">
                <a16:creationId xmlns:a16="http://schemas.microsoft.com/office/drawing/2014/main" id="{6CC8791C-0D5C-522A-3C1C-28BCB8343463}"/>
              </a:ext>
            </a:extLst>
          </p:cNvPr>
          <p:cNvSpPr txBox="1">
            <a:spLocks/>
          </p:cNvSpPr>
          <p:nvPr/>
        </p:nvSpPr>
        <p:spPr bwMode="gray">
          <a:xfrm>
            <a:off x="1900260" y="6163319"/>
            <a:ext cx="7716428"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School of CSA/ MCA-  2</a:t>
            </a:r>
            <a:r>
              <a:rPr lang="en-US" baseline="30000" dirty="0"/>
              <a:t>nd</a:t>
            </a:r>
            <a:r>
              <a:rPr lang="en-US" dirty="0"/>
              <a:t> Semester </a:t>
            </a:r>
          </a:p>
        </p:txBody>
      </p:sp>
      <p:sp>
        <p:nvSpPr>
          <p:cNvPr id="5" name="Text Placeholder 2">
            <a:extLst>
              <a:ext uri="{FF2B5EF4-FFF2-40B4-BE49-F238E27FC236}">
                <a16:creationId xmlns:a16="http://schemas.microsoft.com/office/drawing/2014/main" id="{AE2E5BF0-9A77-77E9-7F05-F5BA3DD458E0}"/>
              </a:ext>
            </a:extLst>
          </p:cNvPr>
          <p:cNvSpPr txBox="1">
            <a:spLocks/>
          </p:cNvSpPr>
          <p:nvPr/>
        </p:nvSpPr>
        <p:spPr bwMode="gray">
          <a:xfrm>
            <a:off x="1900260" y="6571306"/>
            <a:ext cx="7716428"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Prof.Nagaraj</a:t>
            </a:r>
            <a:r>
              <a:rPr lang="en-US" dirty="0"/>
              <a:t> C</a:t>
            </a:r>
          </a:p>
        </p:txBody>
      </p:sp>
    </p:spTree>
    <p:extLst>
      <p:ext uri="{BB962C8B-B14F-4D97-AF65-F5344CB8AC3E}">
        <p14:creationId xmlns:p14="http://schemas.microsoft.com/office/powerpoint/2010/main" val="4096696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609600"/>
            <a:ext cx="12725400" cy="6699270"/>
          </a:xfrm>
          <a:prstGeom prst="rect">
            <a:avLst/>
          </a:prstGeom>
        </p:spPr>
        <p:txBody>
          <a:bodyPr wrap="square">
            <a:spAutoFit/>
          </a:bodyPr>
          <a:lstStyle/>
          <a:p>
            <a:pPr algn="just">
              <a:lnSpc>
                <a:spcPct val="150000"/>
              </a:lnSpc>
            </a:pPr>
            <a:r>
              <a:rPr lang="en-US" sz="2800" b="1" dirty="0">
                <a:solidFill>
                  <a:srgbClr val="FF0000"/>
                </a:solidFill>
                <a:latin typeface="Roboto Medium"/>
              </a:rPr>
              <a:t>1) Framing </a:t>
            </a:r>
          </a:p>
          <a:p>
            <a:pPr marL="457200" indent="-457200" algn="just">
              <a:lnSpc>
                <a:spcPct val="150000"/>
              </a:lnSpc>
              <a:buFont typeface="Wingdings" panose="05000000000000000000" pitchFamily="2" charset="2"/>
              <a:buChar char="Ø"/>
            </a:pPr>
            <a:r>
              <a:rPr lang="en-US" sz="2800" dirty="0">
                <a:latin typeface="Roboto Medium"/>
              </a:rPr>
              <a:t> Break down a </a:t>
            </a:r>
            <a:r>
              <a:rPr lang="en-US" sz="2800" dirty="0">
                <a:solidFill>
                  <a:srgbClr val="FF0000"/>
                </a:solidFill>
                <a:latin typeface="Roboto Medium"/>
              </a:rPr>
              <a:t>stream of bits into smaller, digestible chunks called frames </a:t>
            </a:r>
          </a:p>
          <a:p>
            <a:pPr marL="457200" indent="-457200" algn="just">
              <a:lnSpc>
                <a:spcPct val="150000"/>
              </a:lnSpc>
              <a:buFont typeface="Wingdings" panose="05000000000000000000" pitchFamily="2" charset="2"/>
              <a:buChar char="Ø"/>
            </a:pPr>
            <a:r>
              <a:rPr lang="en-US" sz="2800" dirty="0">
                <a:latin typeface="Roboto Medium"/>
              </a:rPr>
              <a:t> Allows the physical media to be shared</a:t>
            </a:r>
          </a:p>
          <a:p>
            <a:pPr marL="1110212" lvl="1" indent="-457200" algn="just">
              <a:lnSpc>
                <a:spcPct val="150000"/>
              </a:lnSpc>
              <a:buFont typeface="Wingdings" panose="05000000000000000000" pitchFamily="2" charset="2"/>
              <a:buChar char="§"/>
            </a:pPr>
            <a:r>
              <a:rPr lang="en-US" sz="2800" dirty="0">
                <a:latin typeface="Roboto Medium"/>
              </a:rPr>
              <a:t>Multiple senders and/or receivers can time multiplex the link –</a:t>
            </a:r>
          </a:p>
          <a:p>
            <a:pPr marL="1110212" lvl="1" indent="-457200" algn="just">
              <a:lnSpc>
                <a:spcPct val="150000"/>
              </a:lnSpc>
              <a:buFont typeface="Wingdings" panose="05000000000000000000" pitchFamily="2" charset="2"/>
              <a:buChar char="§"/>
            </a:pPr>
            <a:r>
              <a:rPr lang="en-US" sz="2800" dirty="0">
                <a:latin typeface="Roboto Medium"/>
              </a:rPr>
              <a:t>Each frame can be separately addressed</a:t>
            </a:r>
          </a:p>
          <a:p>
            <a:pPr marL="457200" lvl="1" indent="-457200" algn="just">
              <a:lnSpc>
                <a:spcPct val="150000"/>
              </a:lnSpc>
              <a:buFont typeface="Wingdings" panose="05000000000000000000" pitchFamily="2" charset="2"/>
              <a:buChar char="Ø"/>
            </a:pPr>
            <a:r>
              <a:rPr lang="en-US" sz="2800" dirty="0">
                <a:latin typeface="Roboto Medium" panose="02000000000000000000" pitchFamily="2" charset="0"/>
                <a:ea typeface="Roboto Medium" panose="02000000000000000000" pitchFamily="2" charset="0"/>
                <a:cs typeface="Roboto Medium" panose="02000000000000000000" pitchFamily="2" charset="0"/>
              </a:rPr>
              <a:t>Helps identify the beginning and end of a message so that the receiver can interpret the data correctly.</a:t>
            </a:r>
          </a:p>
          <a:p>
            <a:endParaRPr lang="en-US" sz="2800" b="1" dirty="0">
              <a:latin typeface="Roboto Medium" panose="02000000000000000000" pitchFamily="2" charset="0"/>
              <a:ea typeface="Roboto Medium" panose="02000000000000000000" pitchFamily="2" charset="0"/>
              <a:cs typeface="Roboto Medium" panose="02000000000000000000" pitchFamily="2" charset="0"/>
            </a:endParaRPr>
          </a:p>
          <a:p>
            <a:r>
              <a:rPr lang="en-US" sz="2800" b="1" dirty="0">
                <a:latin typeface="Roboto Medium" panose="02000000000000000000" pitchFamily="2" charset="0"/>
                <a:ea typeface="Roboto Medium" panose="02000000000000000000" pitchFamily="2" charset="0"/>
                <a:cs typeface="Roboto Medium" panose="02000000000000000000" pitchFamily="2" charset="0"/>
              </a:rPr>
              <a:t>Example</a:t>
            </a:r>
            <a:r>
              <a:rPr lang="en-US" sz="2800" dirty="0">
                <a:latin typeface="Roboto Medium" panose="02000000000000000000" pitchFamily="2" charset="0"/>
                <a:ea typeface="Roboto Medium" panose="02000000000000000000" pitchFamily="2" charset="0"/>
                <a:cs typeface="Roboto Medium" panose="02000000000000000000" pitchFamily="2" charset="0"/>
              </a:rPr>
              <a:t>: Ethernet frames, which contain header and trailer information.</a:t>
            </a:r>
          </a:p>
          <a:p>
            <a:pPr marL="457200" lvl="1" indent="-457200" algn="just">
              <a:lnSpc>
                <a:spcPct val="150000"/>
              </a:lnSpc>
              <a:buFont typeface="Wingdings" panose="05000000000000000000" pitchFamily="2" charset="2"/>
              <a:buChar char="Ø"/>
            </a:pPr>
            <a:endParaRPr lang="en-US" sz="2800" dirty="0">
              <a:latin typeface="Roboto Medium"/>
            </a:endParaRPr>
          </a:p>
          <a:p>
            <a:pPr marL="457200" indent="-457200" algn="just">
              <a:lnSpc>
                <a:spcPct val="150000"/>
              </a:lnSpc>
              <a:buFont typeface="Wingdings" panose="05000000000000000000" pitchFamily="2" charset="2"/>
              <a:buChar char="Ø"/>
            </a:pPr>
            <a:endParaRPr lang="en-US" sz="2800" dirty="0">
              <a:latin typeface="Roboto Medium"/>
            </a:endParaRPr>
          </a:p>
        </p:txBody>
      </p:sp>
    </p:spTree>
    <p:extLst>
      <p:ext uri="{BB962C8B-B14F-4D97-AF65-F5344CB8AC3E}">
        <p14:creationId xmlns:p14="http://schemas.microsoft.com/office/powerpoint/2010/main" val="34348081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62D559-EC10-206D-9071-C63700BECCD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E64DE2F7-2EA3-67D8-D4DF-027DF9F3E078}"/>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B36BC0E0-5B05-5B00-27A1-8DCE5FBB6DB5}"/>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6E858EB-9319-CCDB-70A0-72F05C945066}"/>
              </a:ext>
            </a:extLst>
          </p:cNvPr>
          <p:cNvPicPr>
            <a:picLocks noChangeAspect="1"/>
          </p:cNvPicPr>
          <p:nvPr/>
        </p:nvPicPr>
        <p:blipFill>
          <a:blip r:embed="rId2"/>
          <a:stretch>
            <a:fillRect/>
          </a:stretch>
        </p:blipFill>
        <p:spPr>
          <a:xfrm>
            <a:off x="391209" y="474943"/>
            <a:ext cx="14020800" cy="7255764"/>
          </a:xfrm>
          <a:prstGeom prst="rect">
            <a:avLst/>
          </a:prstGeom>
        </p:spPr>
      </p:pic>
    </p:spTree>
    <p:extLst>
      <p:ext uri="{BB962C8B-B14F-4D97-AF65-F5344CB8AC3E}">
        <p14:creationId xmlns:p14="http://schemas.microsoft.com/office/powerpoint/2010/main" val="35117943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EEE33-9740-F66D-1564-7AFD4781155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9666AFA0-0583-0DB1-69FA-3B81A6B88917}"/>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1B8B61E7-382E-AB00-5701-32C5B2CEF31A}"/>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7D3D5614-EC7E-5710-309F-718657FECA2B}"/>
              </a:ext>
            </a:extLst>
          </p:cNvPr>
          <p:cNvPicPr>
            <a:picLocks noChangeAspect="1"/>
          </p:cNvPicPr>
          <p:nvPr/>
        </p:nvPicPr>
        <p:blipFill>
          <a:blip r:embed="rId2"/>
          <a:stretch>
            <a:fillRect/>
          </a:stretch>
        </p:blipFill>
        <p:spPr>
          <a:xfrm>
            <a:off x="190500" y="381000"/>
            <a:ext cx="14249400" cy="7142512"/>
          </a:xfrm>
          <a:prstGeom prst="rect">
            <a:avLst/>
          </a:prstGeom>
        </p:spPr>
      </p:pic>
    </p:spTree>
    <p:extLst>
      <p:ext uri="{BB962C8B-B14F-4D97-AF65-F5344CB8AC3E}">
        <p14:creationId xmlns:p14="http://schemas.microsoft.com/office/powerpoint/2010/main" val="21258457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D3C57B-8909-346A-501B-CD8643B4A51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DAF30F3E-E5D2-C94A-9968-C30EDA5290D0}"/>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1F64B249-6763-23DB-BF2F-6C0447C01961}"/>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FD26FD69-D4E2-D4EB-9980-F9CA2BDF72A8}"/>
              </a:ext>
            </a:extLst>
          </p:cNvPr>
          <p:cNvPicPr>
            <a:picLocks noChangeAspect="1"/>
          </p:cNvPicPr>
          <p:nvPr/>
        </p:nvPicPr>
        <p:blipFill>
          <a:blip r:embed="rId2"/>
          <a:stretch>
            <a:fillRect/>
          </a:stretch>
        </p:blipFill>
        <p:spPr>
          <a:xfrm>
            <a:off x="546854" y="304800"/>
            <a:ext cx="13536691" cy="7212796"/>
          </a:xfrm>
          <a:prstGeom prst="rect">
            <a:avLst/>
          </a:prstGeom>
        </p:spPr>
      </p:pic>
    </p:spTree>
    <p:extLst>
      <p:ext uri="{BB962C8B-B14F-4D97-AF65-F5344CB8AC3E}">
        <p14:creationId xmlns:p14="http://schemas.microsoft.com/office/powerpoint/2010/main" val="31377971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CC7724-B473-4E07-8BF2-ABE46AF057E3}"/>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A69CD194-EE36-FDA5-78E5-9D496873C28D}"/>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9268C185-40E4-A184-1902-B9F7D28D8D86}"/>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AE869A96-F218-E3FA-C45C-16E15EDD3D25}"/>
              </a:ext>
            </a:extLst>
          </p:cNvPr>
          <p:cNvPicPr>
            <a:picLocks noChangeAspect="1"/>
          </p:cNvPicPr>
          <p:nvPr/>
        </p:nvPicPr>
        <p:blipFill>
          <a:blip r:embed="rId2"/>
          <a:stretch>
            <a:fillRect/>
          </a:stretch>
        </p:blipFill>
        <p:spPr>
          <a:xfrm>
            <a:off x="342900" y="508912"/>
            <a:ext cx="13944600" cy="6845848"/>
          </a:xfrm>
          <a:prstGeom prst="rect">
            <a:avLst/>
          </a:prstGeom>
        </p:spPr>
      </p:pic>
    </p:spTree>
    <p:extLst>
      <p:ext uri="{BB962C8B-B14F-4D97-AF65-F5344CB8AC3E}">
        <p14:creationId xmlns:p14="http://schemas.microsoft.com/office/powerpoint/2010/main" val="1210798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8D769F-9E63-E27B-1364-898A5FDCECFE}"/>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0E8E1947-168E-F172-244E-60A5CE8BA555}"/>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760704CC-8FEB-42E6-661A-C7D0C259E7D9}"/>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68A7738C-C182-1D39-00C4-D5451A99F727}"/>
              </a:ext>
            </a:extLst>
          </p:cNvPr>
          <p:cNvPicPr>
            <a:picLocks noChangeAspect="1"/>
          </p:cNvPicPr>
          <p:nvPr/>
        </p:nvPicPr>
        <p:blipFill>
          <a:blip r:embed="rId2"/>
          <a:stretch>
            <a:fillRect/>
          </a:stretch>
        </p:blipFill>
        <p:spPr>
          <a:xfrm>
            <a:off x="254493" y="474943"/>
            <a:ext cx="14121414" cy="7272528"/>
          </a:xfrm>
          <a:prstGeom prst="rect">
            <a:avLst/>
          </a:prstGeom>
        </p:spPr>
      </p:pic>
    </p:spTree>
    <p:extLst>
      <p:ext uri="{BB962C8B-B14F-4D97-AF65-F5344CB8AC3E}">
        <p14:creationId xmlns:p14="http://schemas.microsoft.com/office/powerpoint/2010/main" val="18343482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4CE6A8-9E8C-206D-A399-D9F74AD76C51}"/>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65A75DDE-FF06-1A5D-5C8B-40BA633AB92E}"/>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960C90EC-F6CB-6B6A-75EC-55D289F24F87}"/>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412B2469-A7C0-1E27-B00A-BBC8A533F6F2}"/>
              </a:ext>
            </a:extLst>
          </p:cNvPr>
          <p:cNvPicPr>
            <a:picLocks noChangeAspect="1"/>
          </p:cNvPicPr>
          <p:nvPr/>
        </p:nvPicPr>
        <p:blipFill>
          <a:blip r:embed="rId2"/>
          <a:stretch>
            <a:fillRect/>
          </a:stretch>
        </p:blipFill>
        <p:spPr>
          <a:xfrm>
            <a:off x="385433" y="312909"/>
            <a:ext cx="14032352" cy="7603781"/>
          </a:xfrm>
          <a:prstGeom prst="rect">
            <a:avLst/>
          </a:prstGeom>
        </p:spPr>
      </p:pic>
    </p:spTree>
    <p:extLst>
      <p:ext uri="{BB962C8B-B14F-4D97-AF65-F5344CB8AC3E}">
        <p14:creationId xmlns:p14="http://schemas.microsoft.com/office/powerpoint/2010/main" val="3729197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0E46D3-3429-6E5A-8AD9-50C6DA76210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478C131F-AC57-C506-0E9B-EC1E841DEE08}"/>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488BEA05-84DE-94F8-A4C1-CBA75F63874B}"/>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84E21CCC-D512-F6A1-08A9-B7A9752D5231}"/>
              </a:ext>
            </a:extLst>
          </p:cNvPr>
          <p:cNvPicPr>
            <a:picLocks noChangeAspect="1"/>
          </p:cNvPicPr>
          <p:nvPr/>
        </p:nvPicPr>
        <p:blipFill>
          <a:blip r:embed="rId2"/>
          <a:stretch>
            <a:fillRect/>
          </a:stretch>
        </p:blipFill>
        <p:spPr>
          <a:xfrm>
            <a:off x="531913" y="366522"/>
            <a:ext cx="13739392" cy="7496556"/>
          </a:xfrm>
          <a:prstGeom prst="rect">
            <a:avLst/>
          </a:prstGeom>
        </p:spPr>
      </p:pic>
    </p:spTree>
    <p:extLst>
      <p:ext uri="{BB962C8B-B14F-4D97-AF65-F5344CB8AC3E}">
        <p14:creationId xmlns:p14="http://schemas.microsoft.com/office/powerpoint/2010/main" val="29073121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3D71C6-141F-EB6F-4856-8790FA846DD8}"/>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7F3DCB41-6294-92B7-1AF0-EF1A6D6379FF}"/>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B2808CFB-2CF2-BED6-D547-F58BD07B680F}"/>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CDE1C507-8581-1972-7F89-F9CBC4D28D63}"/>
              </a:ext>
            </a:extLst>
          </p:cNvPr>
          <p:cNvPicPr>
            <a:picLocks noChangeAspect="1"/>
          </p:cNvPicPr>
          <p:nvPr/>
        </p:nvPicPr>
        <p:blipFill>
          <a:blip r:embed="rId2"/>
          <a:stretch>
            <a:fillRect/>
          </a:stretch>
        </p:blipFill>
        <p:spPr>
          <a:xfrm>
            <a:off x="304800" y="304800"/>
            <a:ext cx="14173200" cy="7619999"/>
          </a:xfrm>
          <a:prstGeom prst="rect">
            <a:avLst/>
          </a:prstGeom>
        </p:spPr>
      </p:pic>
    </p:spTree>
    <p:extLst>
      <p:ext uri="{BB962C8B-B14F-4D97-AF65-F5344CB8AC3E}">
        <p14:creationId xmlns:p14="http://schemas.microsoft.com/office/powerpoint/2010/main" val="745928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473F-E6ED-C6DB-BA5C-0040EC67A75F}"/>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705F50F2-86D7-2387-1E36-FB2225FF375C}"/>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A7E2456C-A377-D1B4-0D1F-E00FD31751D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F3383B3-0FBB-55FD-0FF1-DD970533F62D}"/>
              </a:ext>
            </a:extLst>
          </p:cNvPr>
          <p:cNvPicPr>
            <a:picLocks noChangeAspect="1"/>
          </p:cNvPicPr>
          <p:nvPr/>
        </p:nvPicPr>
        <p:blipFill>
          <a:blip r:embed="rId2"/>
          <a:stretch>
            <a:fillRect/>
          </a:stretch>
        </p:blipFill>
        <p:spPr>
          <a:xfrm>
            <a:off x="533400" y="304800"/>
            <a:ext cx="13411200" cy="7449857"/>
          </a:xfrm>
          <a:prstGeom prst="rect">
            <a:avLst/>
          </a:prstGeom>
        </p:spPr>
      </p:pic>
    </p:spTree>
    <p:extLst>
      <p:ext uri="{BB962C8B-B14F-4D97-AF65-F5344CB8AC3E}">
        <p14:creationId xmlns:p14="http://schemas.microsoft.com/office/powerpoint/2010/main" val="955512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685015-036E-80C7-D4D4-8849640C07B9}"/>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D235DD71-2DFA-E921-B8A2-2D935B6DE94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AE99CB85-F737-DA56-7831-FDEC5001C6DE}"/>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4243DDED-B52D-AD3C-D9A1-8DDFFE7F2126}"/>
              </a:ext>
            </a:extLst>
          </p:cNvPr>
          <p:cNvPicPr>
            <a:picLocks noChangeAspect="1"/>
          </p:cNvPicPr>
          <p:nvPr/>
        </p:nvPicPr>
        <p:blipFill>
          <a:blip r:embed="rId2"/>
          <a:stretch>
            <a:fillRect/>
          </a:stretch>
        </p:blipFill>
        <p:spPr>
          <a:xfrm>
            <a:off x="609600" y="474943"/>
            <a:ext cx="13487400" cy="7279713"/>
          </a:xfrm>
          <a:prstGeom prst="rect">
            <a:avLst/>
          </a:prstGeom>
        </p:spPr>
      </p:pic>
    </p:spTree>
    <p:extLst>
      <p:ext uri="{BB962C8B-B14F-4D97-AF65-F5344CB8AC3E}">
        <p14:creationId xmlns:p14="http://schemas.microsoft.com/office/powerpoint/2010/main" val="1590304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9F343D8C-7E2B-06F3-4C78-BFD3EB77BB7B}"/>
              </a:ext>
            </a:extLst>
          </p:cNvPr>
          <p:cNvSpPr>
            <a:spLocks noGrp="1"/>
          </p:cNvSpPr>
          <p:nvPr>
            <p:ph type="media" sz="quarter" idx="19"/>
          </p:nvPr>
        </p:nvSpPr>
        <p:spPr>
          <a:xfrm>
            <a:off x="1066800" y="762000"/>
            <a:ext cx="13306424" cy="4491990"/>
          </a:xfrm>
        </p:spPr>
        <p:txBody>
          <a:bodyPr/>
          <a:lstStyle/>
          <a:p>
            <a:pPr>
              <a:buNone/>
            </a:pPr>
            <a:r>
              <a:rPr lang="en-US" b="1" dirty="0">
                <a:solidFill>
                  <a:srgbClr val="FF0000"/>
                </a:solidFill>
              </a:rPr>
              <a:t>2. Addressing</a:t>
            </a:r>
          </a:p>
          <a:p>
            <a:pPr>
              <a:buFont typeface="Arial" panose="020B0604020202020204" pitchFamily="34" charset="0"/>
              <a:buChar char="•"/>
            </a:pPr>
            <a:r>
              <a:rPr lang="en-US" dirty="0"/>
              <a:t>Identifying the source and destination devices at the data link layer.</a:t>
            </a:r>
          </a:p>
          <a:p>
            <a:pPr>
              <a:buFont typeface="Arial" panose="020B0604020202020204" pitchFamily="34" charset="0"/>
              <a:buChar char="•"/>
            </a:pPr>
            <a:r>
              <a:rPr lang="en-US" b="1" dirty="0"/>
              <a:t>Purpose</a:t>
            </a:r>
            <a:r>
              <a:rPr lang="en-US" dirty="0"/>
              <a:t>: Ensures that data is sent to the correct physical device using </a:t>
            </a:r>
            <a:r>
              <a:rPr lang="en-US" b="1" dirty="0"/>
              <a:t>MAC (Media Access Control)</a:t>
            </a:r>
            <a:r>
              <a:rPr lang="en-US" dirty="0"/>
              <a:t> addresses.</a:t>
            </a:r>
          </a:p>
          <a:p>
            <a:pPr>
              <a:buFont typeface="Arial" panose="020B0604020202020204" pitchFamily="34" charset="0"/>
              <a:buChar char="•"/>
            </a:pPr>
            <a:r>
              <a:rPr lang="en-US" b="1" dirty="0"/>
              <a:t>Example</a:t>
            </a:r>
            <a:r>
              <a:rPr lang="en-US" dirty="0"/>
              <a:t>: A switch uses MAC addresses to forward data to the correct port.</a:t>
            </a:r>
          </a:p>
          <a:p>
            <a:endParaRPr lang="en-IN" dirty="0"/>
          </a:p>
        </p:txBody>
      </p:sp>
    </p:spTree>
    <p:extLst>
      <p:ext uri="{BB962C8B-B14F-4D97-AF65-F5344CB8AC3E}">
        <p14:creationId xmlns:p14="http://schemas.microsoft.com/office/powerpoint/2010/main" val="5563753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22B67-E76C-885E-15BB-B8996BE3A5BC}"/>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AAFECE80-83A5-DA08-B545-8FD8FCAA74C0}"/>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0EAC8640-D553-9590-2561-E05392D0720E}"/>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A838211A-EB51-54B1-469A-C77BCF8C8A24}"/>
              </a:ext>
            </a:extLst>
          </p:cNvPr>
          <p:cNvPicPr>
            <a:picLocks noChangeAspect="1"/>
          </p:cNvPicPr>
          <p:nvPr/>
        </p:nvPicPr>
        <p:blipFill>
          <a:blip r:embed="rId2"/>
          <a:stretch>
            <a:fillRect/>
          </a:stretch>
        </p:blipFill>
        <p:spPr>
          <a:xfrm>
            <a:off x="381000" y="474943"/>
            <a:ext cx="13639800" cy="7279714"/>
          </a:xfrm>
          <a:prstGeom prst="rect">
            <a:avLst/>
          </a:prstGeom>
        </p:spPr>
      </p:pic>
    </p:spTree>
    <p:extLst>
      <p:ext uri="{BB962C8B-B14F-4D97-AF65-F5344CB8AC3E}">
        <p14:creationId xmlns:p14="http://schemas.microsoft.com/office/powerpoint/2010/main" val="40198332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66DFB7-57BE-C1F3-35EA-2371D25BF134}"/>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83BE2A08-7B5C-AA36-3C8E-E69AFF32E23E}"/>
              </a:ext>
            </a:extLst>
          </p:cNvPr>
          <p:cNvSpPr>
            <a:spLocks noGrp="1"/>
          </p:cNvSpPr>
          <p:nvPr>
            <p:ph type="title"/>
          </p:nvPr>
        </p:nvSpPr>
        <p:spPr/>
        <p:txBody>
          <a:bodyPr/>
          <a:lstStyle/>
          <a:p>
            <a:endParaRPr lang="en-IN"/>
          </a:p>
        </p:txBody>
      </p:sp>
      <p:sp>
        <p:nvSpPr>
          <p:cNvPr id="5" name="AutoShape 2">
            <a:extLst>
              <a:ext uri="{FF2B5EF4-FFF2-40B4-BE49-F238E27FC236}">
                <a16:creationId xmlns:a16="http://schemas.microsoft.com/office/drawing/2014/main" id="{7E0541F4-FE62-CAA4-9A76-375960A770FF}"/>
              </a:ext>
            </a:extLst>
          </p:cNvPr>
          <p:cNvSpPr>
            <a:spLocks noGrp="1" noChangeAspect="1" noChangeArrowheads="1"/>
          </p:cNvSpPr>
          <p:nvPr>
            <p:ph type="body" sz="quarter" idx="17"/>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B7EC75A6-6E85-563C-2353-39830299D997}"/>
              </a:ext>
            </a:extLst>
          </p:cNvPr>
          <p:cNvPicPr>
            <a:picLocks noChangeAspect="1"/>
          </p:cNvPicPr>
          <p:nvPr/>
        </p:nvPicPr>
        <p:blipFill>
          <a:blip r:embed="rId2"/>
          <a:stretch>
            <a:fillRect/>
          </a:stretch>
        </p:blipFill>
        <p:spPr>
          <a:xfrm>
            <a:off x="304800" y="381000"/>
            <a:ext cx="13716000" cy="7467599"/>
          </a:xfrm>
          <a:prstGeom prst="rect">
            <a:avLst/>
          </a:prstGeom>
        </p:spPr>
      </p:pic>
    </p:spTree>
    <p:extLst>
      <p:ext uri="{BB962C8B-B14F-4D97-AF65-F5344CB8AC3E}">
        <p14:creationId xmlns:p14="http://schemas.microsoft.com/office/powerpoint/2010/main" val="13316293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81A812-00A9-BD16-433C-8B3D85F96298}"/>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F755FAB6-E9EA-DF67-EB7E-8A67913AFCA9}"/>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CFE011A0-6D17-453A-6C92-533C9E540D4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042761FA-0BD1-FCA6-09F6-9FFB0178B609}"/>
              </a:ext>
            </a:extLst>
          </p:cNvPr>
          <p:cNvPicPr>
            <a:picLocks noChangeAspect="1"/>
          </p:cNvPicPr>
          <p:nvPr/>
        </p:nvPicPr>
        <p:blipFill>
          <a:blip r:embed="rId2"/>
          <a:stretch>
            <a:fillRect/>
          </a:stretch>
        </p:blipFill>
        <p:spPr>
          <a:xfrm>
            <a:off x="391209" y="381000"/>
            <a:ext cx="14020800" cy="7255764"/>
          </a:xfrm>
          <a:prstGeom prst="rect">
            <a:avLst/>
          </a:prstGeom>
        </p:spPr>
      </p:pic>
    </p:spTree>
    <p:extLst>
      <p:ext uri="{BB962C8B-B14F-4D97-AF65-F5344CB8AC3E}">
        <p14:creationId xmlns:p14="http://schemas.microsoft.com/office/powerpoint/2010/main" val="17000456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533400"/>
            <a:ext cx="6400800" cy="591857"/>
          </a:xfrm>
        </p:spPr>
        <p:txBody>
          <a:bodyPr/>
          <a:lstStyle/>
          <a:p>
            <a:pPr marL="653012" lvl="1" algn="l">
              <a:lnSpc>
                <a:spcPct val="150000"/>
              </a:lnSpc>
            </a:pPr>
            <a:r>
              <a:rPr lang="en-US" sz="3200" b="1" dirty="0">
                <a:effectLst/>
                <a:latin typeface="Roboto Medium"/>
                <a:ea typeface="Calibri" panose="020F0502020204030204" pitchFamily="34" charset="0"/>
              </a:rPr>
              <a:t>Example Data link protocols</a:t>
            </a:r>
            <a:endParaRPr lang="en-IN" sz="3200" b="1" dirty="0">
              <a:solidFill>
                <a:srgbClr val="3366CC"/>
              </a:solidFill>
              <a:latin typeface="Roboto Medium"/>
            </a:endParaRPr>
          </a:p>
        </p:txBody>
      </p:sp>
      <p:pic>
        <p:nvPicPr>
          <p:cNvPr id="8" name="Picture 7">
            <a:extLst>
              <a:ext uri="{FF2B5EF4-FFF2-40B4-BE49-F238E27FC236}">
                <a16:creationId xmlns:a16="http://schemas.microsoft.com/office/drawing/2014/main" id="{4ED75B5D-5D9B-47E1-AAF8-33F871577684}"/>
              </a:ext>
            </a:extLst>
          </p:cNvPr>
          <p:cNvPicPr>
            <a:picLocks noChangeAspect="1"/>
          </p:cNvPicPr>
          <p:nvPr/>
        </p:nvPicPr>
        <p:blipFill rotWithShape="1">
          <a:blip r:embed="rId2"/>
          <a:srcRect l="2586" t="2534" r="2586"/>
          <a:stretch/>
        </p:blipFill>
        <p:spPr>
          <a:xfrm>
            <a:off x="2895600" y="1676400"/>
            <a:ext cx="8382000" cy="5862568"/>
          </a:xfrm>
          <a:prstGeom prst="rect">
            <a:avLst/>
          </a:prstGeom>
        </p:spPr>
      </p:pic>
    </p:spTree>
    <p:extLst>
      <p:ext uri="{BB962C8B-B14F-4D97-AF65-F5344CB8AC3E}">
        <p14:creationId xmlns:p14="http://schemas.microsoft.com/office/powerpoint/2010/main" val="3448626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32" y="457200"/>
            <a:ext cx="9528719" cy="591857"/>
          </a:xfrm>
        </p:spPr>
        <p:txBody>
          <a:bodyPr/>
          <a:lstStyle/>
          <a:p>
            <a:pPr marL="653012" lvl="1">
              <a:lnSpc>
                <a:spcPct val="150000"/>
              </a:lnSpc>
            </a:pPr>
            <a:r>
              <a:rPr lang="en-US" sz="3200" b="1" dirty="0">
                <a:effectLst/>
                <a:latin typeface="Roboto Medium"/>
                <a:ea typeface="Calibri" panose="020F0502020204030204" pitchFamily="34" charset="0"/>
              </a:rPr>
              <a:t>Data link protocols</a:t>
            </a:r>
            <a:endParaRPr lang="en-IN" sz="3200" b="1" dirty="0">
              <a:solidFill>
                <a:srgbClr val="3366CC"/>
              </a:solidFill>
              <a:latin typeface="Roboto Medium"/>
            </a:endParaRPr>
          </a:p>
        </p:txBody>
      </p:sp>
      <p:sp>
        <p:nvSpPr>
          <p:cNvPr id="10" name="Text Placeholder 9">
            <a:extLst>
              <a:ext uri="{FF2B5EF4-FFF2-40B4-BE49-F238E27FC236}">
                <a16:creationId xmlns:a16="http://schemas.microsoft.com/office/drawing/2014/main" id="{DB3EEA60-8EBA-4196-88D1-5DCFCEB28D12}"/>
              </a:ext>
            </a:extLst>
          </p:cNvPr>
          <p:cNvSpPr>
            <a:spLocks noGrp="1"/>
          </p:cNvSpPr>
          <p:nvPr>
            <p:ph type="body" sz="quarter" idx="17"/>
          </p:nvPr>
        </p:nvSpPr>
        <p:spPr>
          <a:xfrm>
            <a:off x="798240" y="1371600"/>
            <a:ext cx="13527360" cy="5183232"/>
          </a:xfrm>
        </p:spPr>
        <p:txBody>
          <a:bodyPr/>
          <a:lstStyle/>
          <a:p>
            <a:pPr marL="748666" lvl="1" indent="-457200">
              <a:lnSpc>
                <a:spcPct val="150000"/>
              </a:lnSpc>
              <a:buFont typeface="Arial" panose="020B0604020202020204" pitchFamily="34" charset="0"/>
              <a:buChar char="•"/>
            </a:pPr>
            <a:r>
              <a:rPr lang="en-US" sz="2800" b="1" dirty="0"/>
              <a:t>Synchronous Data Link Protocol (SDLC)</a:t>
            </a:r>
            <a:r>
              <a:rPr lang="en-US" sz="2800" dirty="0"/>
              <a:t> − SDLC was developed by IBM in the 1970s as part of Systems Network Architecture. </a:t>
            </a:r>
          </a:p>
          <a:p>
            <a:pPr marL="748666" lvl="1" indent="-457200">
              <a:lnSpc>
                <a:spcPct val="150000"/>
              </a:lnSpc>
              <a:buFont typeface="Arial" panose="020B0604020202020204" pitchFamily="34" charset="0"/>
              <a:buChar char="•"/>
            </a:pPr>
            <a:r>
              <a:rPr lang="en-US" sz="2800" dirty="0"/>
              <a:t>It is also used to connect all of the remote devices to mainframe computers at central locations may be in point-to-point (one-to-one) or point-to-multipoint (one-to-many) connections. </a:t>
            </a:r>
          </a:p>
          <a:p>
            <a:pPr marL="748666" lvl="1" indent="-457200">
              <a:lnSpc>
                <a:spcPct val="150000"/>
              </a:lnSpc>
              <a:buFont typeface="Arial" panose="020B0604020202020204" pitchFamily="34" charset="0"/>
              <a:buChar char="•"/>
            </a:pPr>
            <a:r>
              <a:rPr lang="en-US" sz="2800" dirty="0"/>
              <a:t>It is also used to make sure that the data units should arrive correctly and with right flow from one network point to next network point</a:t>
            </a:r>
          </a:p>
        </p:txBody>
      </p:sp>
    </p:spTree>
    <p:extLst>
      <p:ext uri="{BB962C8B-B14F-4D97-AF65-F5344CB8AC3E}">
        <p14:creationId xmlns:p14="http://schemas.microsoft.com/office/powerpoint/2010/main" val="22211467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32" y="457200"/>
            <a:ext cx="9528719" cy="591857"/>
          </a:xfrm>
        </p:spPr>
        <p:txBody>
          <a:bodyPr/>
          <a:lstStyle/>
          <a:p>
            <a:pPr marL="653012" lvl="1">
              <a:lnSpc>
                <a:spcPct val="150000"/>
              </a:lnSpc>
            </a:pPr>
            <a:r>
              <a:rPr lang="en-US" sz="3200" b="1" dirty="0">
                <a:effectLst/>
                <a:latin typeface="Roboto Medium"/>
                <a:ea typeface="Calibri" panose="020F0502020204030204" pitchFamily="34" charset="0"/>
              </a:rPr>
              <a:t>Data link protocols</a:t>
            </a:r>
            <a:endParaRPr lang="en-IN" sz="3200" b="1" dirty="0">
              <a:solidFill>
                <a:srgbClr val="3366CC"/>
              </a:solidFill>
              <a:latin typeface="Roboto Medium"/>
            </a:endParaRPr>
          </a:p>
        </p:txBody>
      </p:sp>
      <p:sp>
        <p:nvSpPr>
          <p:cNvPr id="10" name="Text Placeholder 9">
            <a:extLst>
              <a:ext uri="{FF2B5EF4-FFF2-40B4-BE49-F238E27FC236}">
                <a16:creationId xmlns:a16="http://schemas.microsoft.com/office/drawing/2014/main" id="{DB3EEA60-8EBA-4196-88D1-5DCFCEB28D12}"/>
              </a:ext>
            </a:extLst>
          </p:cNvPr>
          <p:cNvSpPr>
            <a:spLocks noGrp="1"/>
          </p:cNvSpPr>
          <p:nvPr>
            <p:ph type="body" sz="quarter" idx="17"/>
          </p:nvPr>
        </p:nvSpPr>
        <p:spPr>
          <a:xfrm>
            <a:off x="798240" y="1295400"/>
            <a:ext cx="13033920" cy="5183232"/>
          </a:xfrm>
        </p:spPr>
        <p:txBody>
          <a:bodyPr/>
          <a:lstStyle/>
          <a:p>
            <a:pPr marL="748666" lvl="1" indent="-457200">
              <a:lnSpc>
                <a:spcPct val="150000"/>
              </a:lnSpc>
              <a:buFont typeface="Arial" panose="020B0604020202020204" pitchFamily="34" charset="0"/>
              <a:buChar char="•"/>
            </a:pPr>
            <a:r>
              <a:rPr lang="en-US" sz="2800" b="1" dirty="0"/>
              <a:t>High Level Data Link Protocol (HDLC)</a:t>
            </a:r>
            <a:r>
              <a:rPr lang="en-US" sz="2800" dirty="0"/>
              <a:t> − HDLC is based upon SDLC and provides both unreliable service and reliable service. </a:t>
            </a:r>
          </a:p>
          <a:p>
            <a:pPr marL="748666" lvl="1" indent="-457200">
              <a:lnSpc>
                <a:spcPct val="150000"/>
              </a:lnSpc>
              <a:buFont typeface="Arial" panose="020B0604020202020204" pitchFamily="34" charset="0"/>
              <a:buChar char="•"/>
            </a:pPr>
            <a:r>
              <a:rPr lang="en-US" sz="2800" dirty="0"/>
              <a:t>It is a bit – oriented protocol that is applicable for both point – to – point and multipoint communications.</a:t>
            </a:r>
          </a:p>
          <a:p>
            <a:pPr marL="748666" lvl="1" indent="-457200">
              <a:lnSpc>
                <a:spcPct val="150000"/>
              </a:lnSpc>
              <a:buFont typeface="Arial" panose="020B0604020202020204" pitchFamily="34" charset="0"/>
              <a:buChar char="•"/>
            </a:pPr>
            <a:r>
              <a:rPr lang="en-US" sz="2800" b="1" dirty="0"/>
              <a:t>Serial Line Interface Protocol (SLIP)</a:t>
            </a:r>
            <a:r>
              <a:rPr lang="en-US" sz="2800" dirty="0"/>
              <a:t> − This is a simple protocol for transmitting data units between an Internet service provider (ISP) and home user over a dial-up link. </a:t>
            </a:r>
          </a:p>
          <a:p>
            <a:pPr marL="748666" lvl="1" indent="-457200">
              <a:lnSpc>
                <a:spcPct val="150000"/>
              </a:lnSpc>
              <a:buFont typeface="Arial" panose="020B0604020202020204" pitchFamily="34" charset="0"/>
              <a:buChar char="•"/>
            </a:pPr>
            <a:r>
              <a:rPr lang="en-US" sz="2800" dirty="0"/>
              <a:t>It does not provide error detection / correction facilities.</a:t>
            </a:r>
          </a:p>
        </p:txBody>
      </p:sp>
    </p:spTree>
    <p:extLst>
      <p:ext uri="{BB962C8B-B14F-4D97-AF65-F5344CB8AC3E}">
        <p14:creationId xmlns:p14="http://schemas.microsoft.com/office/powerpoint/2010/main" val="14202313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32" y="457200"/>
            <a:ext cx="9528719" cy="591857"/>
          </a:xfrm>
        </p:spPr>
        <p:txBody>
          <a:bodyPr/>
          <a:lstStyle/>
          <a:p>
            <a:pPr marL="653012" lvl="1">
              <a:lnSpc>
                <a:spcPct val="150000"/>
              </a:lnSpc>
            </a:pPr>
            <a:r>
              <a:rPr lang="en-US" sz="3200" b="1" dirty="0">
                <a:effectLst/>
                <a:latin typeface="Roboto Medium"/>
                <a:ea typeface="Calibri" panose="020F0502020204030204" pitchFamily="34" charset="0"/>
              </a:rPr>
              <a:t>Data link protocols</a:t>
            </a:r>
            <a:endParaRPr lang="en-IN" sz="3200" b="1" dirty="0">
              <a:solidFill>
                <a:srgbClr val="3366CC"/>
              </a:solidFill>
              <a:latin typeface="Roboto Medium"/>
            </a:endParaRPr>
          </a:p>
        </p:txBody>
      </p:sp>
      <p:sp>
        <p:nvSpPr>
          <p:cNvPr id="10" name="Text Placeholder 9">
            <a:extLst>
              <a:ext uri="{FF2B5EF4-FFF2-40B4-BE49-F238E27FC236}">
                <a16:creationId xmlns:a16="http://schemas.microsoft.com/office/drawing/2014/main" id="{DB3EEA60-8EBA-4196-88D1-5DCFCEB28D12}"/>
              </a:ext>
            </a:extLst>
          </p:cNvPr>
          <p:cNvSpPr>
            <a:spLocks noGrp="1"/>
          </p:cNvSpPr>
          <p:nvPr>
            <p:ph type="body" sz="quarter" idx="17"/>
          </p:nvPr>
        </p:nvSpPr>
        <p:spPr>
          <a:xfrm>
            <a:off x="798240" y="1295400"/>
            <a:ext cx="13033920" cy="5183232"/>
          </a:xfrm>
        </p:spPr>
        <p:txBody>
          <a:bodyPr/>
          <a:lstStyle/>
          <a:p>
            <a:pPr marL="748666" lvl="1" indent="-457200">
              <a:lnSpc>
                <a:spcPct val="150000"/>
              </a:lnSpc>
              <a:buFont typeface="Arial" panose="020B0604020202020204" pitchFamily="34" charset="0"/>
              <a:buChar char="•"/>
            </a:pPr>
            <a:r>
              <a:rPr lang="en-US" sz="2800" b="1" dirty="0"/>
              <a:t>Point - to - Point Protocol (PPP)</a:t>
            </a:r>
            <a:r>
              <a:rPr lang="en-US" sz="2800" dirty="0"/>
              <a:t> − This is used to transmit multiprotocol data between two directly connected (point-to-point) computers. </a:t>
            </a:r>
          </a:p>
          <a:p>
            <a:pPr marL="748666" lvl="1" indent="-457200">
              <a:lnSpc>
                <a:spcPct val="150000"/>
              </a:lnSpc>
              <a:buFont typeface="Arial" panose="020B0604020202020204" pitchFamily="34" charset="0"/>
              <a:buChar char="•"/>
            </a:pPr>
            <a:r>
              <a:rPr lang="en-US" sz="2800" dirty="0"/>
              <a:t>It is a byte – oriented protocol that is widely used in broadband communications having heavy loads and high speeds.</a:t>
            </a:r>
          </a:p>
          <a:p>
            <a:pPr marL="748666" lvl="1" indent="-457200">
              <a:lnSpc>
                <a:spcPct val="150000"/>
              </a:lnSpc>
              <a:buFont typeface="Arial" panose="020B0604020202020204" pitchFamily="34" charset="0"/>
              <a:buChar char="•"/>
            </a:pPr>
            <a:r>
              <a:rPr lang="en-US" sz="2800" b="1" dirty="0"/>
              <a:t>Link Control Protocol (LCP)</a:t>
            </a:r>
            <a:r>
              <a:rPr lang="en-US" sz="2800" dirty="0"/>
              <a:t> − It is one of PPP protocols that is responsible for establishing, configuring, testing, maintaining and terminating links for transmission. </a:t>
            </a:r>
          </a:p>
          <a:p>
            <a:pPr marL="748666" lvl="1" indent="-457200">
              <a:lnSpc>
                <a:spcPct val="150000"/>
              </a:lnSpc>
              <a:buFont typeface="Arial" panose="020B0604020202020204" pitchFamily="34" charset="0"/>
              <a:buChar char="•"/>
            </a:pPr>
            <a:r>
              <a:rPr lang="en-US" sz="2800" dirty="0"/>
              <a:t>It also imparts negotiation for set up of options and use of features by the two endpoints of the links</a:t>
            </a:r>
          </a:p>
        </p:txBody>
      </p:sp>
    </p:spTree>
    <p:extLst>
      <p:ext uri="{BB962C8B-B14F-4D97-AF65-F5344CB8AC3E}">
        <p14:creationId xmlns:p14="http://schemas.microsoft.com/office/powerpoint/2010/main" val="41075312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32" y="457200"/>
            <a:ext cx="9528719" cy="591857"/>
          </a:xfrm>
        </p:spPr>
        <p:txBody>
          <a:bodyPr/>
          <a:lstStyle/>
          <a:p>
            <a:pPr marL="653012" lvl="1">
              <a:lnSpc>
                <a:spcPct val="150000"/>
              </a:lnSpc>
            </a:pPr>
            <a:r>
              <a:rPr lang="en-US" sz="3200" b="1" dirty="0">
                <a:effectLst/>
                <a:latin typeface="Roboto Medium"/>
                <a:ea typeface="Calibri" panose="020F0502020204030204" pitchFamily="34" charset="0"/>
              </a:rPr>
              <a:t>Data link protocols</a:t>
            </a:r>
            <a:endParaRPr lang="en-IN" sz="3200" b="1" dirty="0">
              <a:solidFill>
                <a:srgbClr val="3366CC"/>
              </a:solidFill>
              <a:latin typeface="Roboto Medium"/>
            </a:endParaRPr>
          </a:p>
        </p:txBody>
      </p:sp>
      <p:sp>
        <p:nvSpPr>
          <p:cNvPr id="10" name="Text Placeholder 9">
            <a:extLst>
              <a:ext uri="{FF2B5EF4-FFF2-40B4-BE49-F238E27FC236}">
                <a16:creationId xmlns:a16="http://schemas.microsoft.com/office/drawing/2014/main" id="{DB3EEA60-8EBA-4196-88D1-5DCFCEB28D12}"/>
              </a:ext>
            </a:extLst>
          </p:cNvPr>
          <p:cNvSpPr>
            <a:spLocks noGrp="1"/>
          </p:cNvSpPr>
          <p:nvPr>
            <p:ph type="body" sz="quarter" idx="17"/>
          </p:nvPr>
        </p:nvSpPr>
        <p:spPr>
          <a:xfrm>
            <a:off x="798240" y="1295400"/>
            <a:ext cx="13033920" cy="5183232"/>
          </a:xfrm>
        </p:spPr>
        <p:txBody>
          <a:bodyPr/>
          <a:lstStyle/>
          <a:p>
            <a:pPr marL="748666" lvl="1" indent="-457200">
              <a:lnSpc>
                <a:spcPct val="150000"/>
              </a:lnSpc>
              <a:buFont typeface="Arial" panose="020B0604020202020204" pitchFamily="34" charset="0"/>
              <a:buChar char="•"/>
            </a:pPr>
            <a:r>
              <a:rPr lang="en-US" sz="2800" b="1" dirty="0"/>
              <a:t>Network Control Protocol (NCP)</a:t>
            </a:r>
            <a:r>
              <a:rPr lang="en-US" sz="2800" dirty="0"/>
              <a:t> − These protocols are used for negotiating the parameters and facilities for the network layer. </a:t>
            </a:r>
          </a:p>
          <a:p>
            <a:pPr marL="748666" lvl="1" indent="-457200">
              <a:lnSpc>
                <a:spcPct val="150000"/>
              </a:lnSpc>
              <a:buFont typeface="Arial" panose="020B0604020202020204" pitchFamily="34" charset="0"/>
              <a:buChar char="•"/>
            </a:pPr>
            <a:r>
              <a:rPr lang="en-US" sz="2800" dirty="0"/>
              <a:t>For every higher-layer protocol supported by PPP, one NCP is there.</a:t>
            </a:r>
          </a:p>
        </p:txBody>
      </p:sp>
    </p:spTree>
    <p:extLst>
      <p:ext uri="{BB962C8B-B14F-4D97-AF65-F5344CB8AC3E}">
        <p14:creationId xmlns:p14="http://schemas.microsoft.com/office/powerpoint/2010/main" val="6382172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762000" y="1371600"/>
            <a:ext cx="12496800" cy="4419600"/>
          </a:xfrm>
        </p:spPr>
        <p:txBody>
          <a:bodyPr/>
          <a:lstStyle/>
          <a:p>
            <a:pPr marL="457200" indent="-457200" algn="just">
              <a:buFont typeface="Wingdings" panose="05000000000000000000" pitchFamily="2" charset="2"/>
              <a:buChar char="Ø"/>
            </a:pPr>
            <a:r>
              <a:rPr lang="en-US" sz="2800" b="1" dirty="0"/>
              <a:t>Link Dead: </a:t>
            </a:r>
          </a:p>
          <a:p>
            <a:pPr marL="457200" indent="-457200" algn="just">
              <a:buFont typeface="Wingdings" panose="05000000000000000000" pitchFamily="2" charset="2"/>
              <a:buChar char="Ø"/>
            </a:pPr>
            <a:r>
              <a:rPr lang="en-US" sz="2800" dirty="0"/>
              <a:t>In this phase the link is not used. </a:t>
            </a:r>
          </a:p>
          <a:p>
            <a:pPr marL="457200" indent="-457200" algn="just">
              <a:buFont typeface="Wingdings" panose="05000000000000000000" pitchFamily="2" charset="2"/>
              <a:buChar char="Ø"/>
            </a:pPr>
            <a:r>
              <a:rPr lang="en-US" sz="2800" dirty="0"/>
              <a:t>There is no active no carrier in this phase </a:t>
            </a:r>
          </a:p>
          <a:p>
            <a:pPr marL="457200" indent="-457200" algn="just">
              <a:buFont typeface="Wingdings" panose="05000000000000000000" pitchFamily="2" charset="2"/>
              <a:buChar char="Ø"/>
            </a:pPr>
            <a:r>
              <a:rPr lang="en-US" sz="2800" b="1" dirty="0"/>
              <a:t>Link establishment: </a:t>
            </a:r>
          </a:p>
          <a:p>
            <a:pPr marL="457200" indent="-457200" algn="just">
              <a:buFont typeface="Wingdings" panose="05000000000000000000" pitchFamily="2" charset="2"/>
              <a:buChar char="Ø"/>
            </a:pPr>
            <a:r>
              <a:rPr lang="en-US" sz="2800" dirty="0"/>
              <a:t> If the carrier is detected </a:t>
            </a:r>
            <a:r>
              <a:rPr lang="en-US" sz="2800" dirty="0" err="1"/>
              <a:t>ppp</a:t>
            </a:r>
            <a:r>
              <a:rPr lang="en-US" sz="2800" dirty="0"/>
              <a:t> enter this phase. </a:t>
            </a:r>
          </a:p>
          <a:p>
            <a:pPr marL="457200" indent="-457200" algn="just">
              <a:buFont typeface="Wingdings" panose="05000000000000000000" pitchFamily="2" charset="2"/>
              <a:buChar char="Ø"/>
            </a:pPr>
            <a:r>
              <a:rPr lang="en-US" sz="2800" dirty="0"/>
              <a:t> In this phase with the help of LCP options are negotiated.</a:t>
            </a:r>
          </a:p>
          <a:p>
            <a:pPr marL="457200" indent="-457200" algn="just">
              <a:buFont typeface="Wingdings" panose="05000000000000000000" pitchFamily="2" charset="2"/>
              <a:buChar char="Ø"/>
            </a:pPr>
            <a:r>
              <a:rPr lang="en-US" sz="2800" dirty="0"/>
              <a:t> If the negotiation is success, it enters into authentication phase. </a:t>
            </a:r>
          </a:p>
        </p:txBody>
      </p:sp>
      <p:sp>
        <p:nvSpPr>
          <p:cNvPr id="4" name="Title 3"/>
          <p:cNvSpPr>
            <a:spLocks noGrp="1"/>
          </p:cNvSpPr>
          <p:nvPr>
            <p:ph type="title"/>
          </p:nvPr>
        </p:nvSpPr>
        <p:spPr>
          <a:xfrm>
            <a:off x="12032" y="457200"/>
            <a:ext cx="9528719" cy="591857"/>
          </a:xfrm>
        </p:spPr>
        <p:txBody>
          <a:bodyPr/>
          <a:lstStyle/>
          <a:p>
            <a:pPr marL="653012" lvl="1">
              <a:lnSpc>
                <a:spcPct val="150000"/>
              </a:lnSpc>
            </a:pPr>
            <a:r>
              <a:rPr lang="en-IN" sz="3200" b="1" dirty="0">
                <a:solidFill>
                  <a:srgbClr val="3366CC"/>
                </a:solidFill>
                <a:latin typeface="Roboto Medium"/>
              </a:rPr>
              <a:t>POINT –TO-POINT PROTOCOL:</a:t>
            </a:r>
          </a:p>
        </p:txBody>
      </p:sp>
    </p:spTree>
    <p:extLst>
      <p:ext uri="{BB962C8B-B14F-4D97-AF65-F5344CB8AC3E}">
        <p14:creationId xmlns:p14="http://schemas.microsoft.com/office/powerpoint/2010/main" val="77387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762000" y="1371600"/>
            <a:ext cx="12496800" cy="4419600"/>
          </a:xfrm>
        </p:spPr>
        <p:txBody>
          <a:bodyPr/>
          <a:lstStyle/>
          <a:p>
            <a:pPr marL="457200" indent="-457200" algn="just">
              <a:buFont typeface="Wingdings" panose="05000000000000000000" pitchFamily="2" charset="2"/>
              <a:buChar char="Ø"/>
            </a:pPr>
            <a:r>
              <a:rPr lang="en-US" sz="2800" b="1" dirty="0"/>
              <a:t>Authenticate: </a:t>
            </a:r>
          </a:p>
          <a:p>
            <a:pPr marL="457200" indent="-457200" algn="just">
              <a:buFont typeface="Wingdings" panose="05000000000000000000" pitchFamily="2" charset="2"/>
              <a:buChar char="Ø"/>
            </a:pPr>
            <a:r>
              <a:rPr lang="en-US" sz="2800" dirty="0"/>
              <a:t>It is an optional phase After the LCP setup the link, the password authentication protocol (PAP) will authenticate the sender.</a:t>
            </a:r>
          </a:p>
          <a:p>
            <a:pPr marL="457200" indent="-457200" algn="just">
              <a:buFont typeface="Wingdings" panose="05000000000000000000" pitchFamily="2" charset="2"/>
              <a:buChar char="Ø"/>
            </a:pPr>
            <a:r>
              <a:rPr lang="en-US" sz="2800" dirty="0"/>
              <a:t> If authentication fails, PAP informs the LCP to terminate the link, if successful control goes to next phase. </a:t>
            </a:r>
          </a:p>
          <a:p>
            <a:pPr marL="457200" indent="-457200" algn="just">
              <a:buFont typeface="Wingdings" panose="05000000000000000000" pitchFamily="2" charset="2"/>
              <a:buChar char="Ø"/>
            </a:pPr>
            <a:r>
              <a:rPr lang="en-US" sz="2800" b="1" dirty="0"/>
              <a:t>Network layer protocol:</a:t>
            </a:r>
          </a:p>
          <a:p>
            <a:pPr marL="457200" indent="-457200" algn="just">
              <a:buFont typeface="Wingdings" panose="05000000000000000000" pitchFamily="2" charset="2"/>
              <a:buChar char="Ø"/>
            </a:pPr>
            <a:r>
              <a:rPr lang="en-US" sz="2800" dirty="0"/>
              <a:t> In this phase Negotiation over network layer protocol occurs with the help of network control protocol (NCP). </a:t>
            </a:r>
          </a:p>
          <a:p>
            <a:pPr marL="457200" indent="-457200" algn="just">
              <a:buFont typeface="Wingdings" panose="05000000000000000000" pitchFamily="2" charset="2"/>
              <a:buChar char="Ø"/>
            </a:pPr>
            <a:r>
              <a:rPr lang="en-US" sz="2800" b="1" dirty="0"/>
              <a:t>Open: </a:t>
            </a:r>
            <a:r>
              <a:rPr lang="en-US" sz="2800" dirty="0"/>
              <a:t>In this phase actual transfer of data packets takes place.</a:t>
            </a:r>
          </a:p>
          <a:p>
            <a:pPr marL="457200" indent="-457200" algn="just">
              <a:buFont typeface="Wingdings" panose="05000000000000000000" pitchFamily="2" charset="2"/>
              <a:buChar char="Ø"/>
            </a:pPr>
            <a:r>
              <a:rPr lang="en-US" sz="2800" b="1" dirty="0"/>
              <a:t>Terminate:</a:t>
            </a:r>
            <a:r>
              <a:rPr lang="en-US" sz="2800" dirty="0"/>
              <a:t> Once data transfer is completed connection should be terminated.</a:t>
            </a:r>
          </a:p>
        </p:txBody>
      </p:sp>
      <p:sp>
        <p:nvSpPr>
          <p:cNvPr id="4" name="Title 3"/>
          <p:cNvSpPr>
            <a:spLocks noGrp="1"/>
          </p:cNvSpPr>
          <p:nvPr>
            <p:ph type="title"/>
          </p:nvPr>
        </p:nvSpPr>
        <p:spPr>
          <a:xfrm>
            <a:off x="12032" y="457200"/>
            <a:ext cx="9528719" cy="591857"/>
          </a:xfrm>
        </p:spPr>
        <p:txBody>
          <a:bodyPr/>
          <a:lstStyle/>
          <a:p>
            <a:pPr marL="653012" lvl="1">
              <a:lnSpc>
                <a:spcPct val="150000"/>
              </a:lnSpc>
            </a:pPr>
            <a:r>
              <a:rPr lang="en-IN" sz="3200" b="1" dirty="0">
                <a:solidFill>
                  <a:srgbClr val="3366CC"/>
                </a:solidFill>
                <a:latin typeface="Roboto Medium"/>
              </a:rPr>
              <a:t>POINT –TO-POINT PROTOCOL:</a:t>
            </a:r>
          </a:p>
        </p:txBody>
      </p:sp>
    </p:spTree>
    <p:extLst>
      <p:ext uri="{BB962C8B-B14F-4D97-AF65-F5344CB8AC3E}">
        <p14:creationId xmlns:p14="http://schemas.microsoft.com/office/powerpoint/2010/main" val="334806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510C1024-2BD1-4B2F-57BB-7623BBB6F7CB}"/>
              </a:ext>
            </a:extLst>
          </p:cNvPr>
          <p:cNvSpPr>
            <a:spLocks noGrp="1"/>
          </p:cNvSpPr>
          <p:nvPr>
            <p:ph type="media" sz="quarter" idx="19"/>
          </p:nvPr>
        </p:nvSpPr>
        <p:spPr>
          <a:xfrm>
            <a:off x="914400" y="914400"/>
            <a:ext cx="13306424" cy="5943600"/>
          </a:xfrm>
        </p:spPr>
        <p:txBody>
          <a:bodyPr/>
          <a:lstStyle/>
          <a:p>
            <a:pPr>
              <a:buNone/>
            </a:pPr>
            <a:r>
              <a:rPr lang="en-US" b="1" dirty="0">
                <a:solidFill>
                  <a:srgbClr val="FF0000"/>
                </a:solidFill>
              </a:rPr>
              <a:t>3. Synchronization</a:t>
            </a:r>
          </a:p>
          <a:p>
            <a:pPr>
              <a:buFont typeface="Arial" panose="020B0604020202020204" pitchFamily="34" charset="0"/>
              <a:buChar char="•"/>
            </a:pPr>
            <a:r>
              <a:rPr lang="en-US" b="1" dirty="0"/>
              <a:t>Definition</a:t>
            </a:r>
            <a:r>
              <a:rPr lang="en-US" dirty="0"/>
              <a:t>: Ensuring that the sender and receiver are synchronized in terms of data transmission timing.</a:t>
            </a:r>
          </a:p>
          <a:p>
            <a:pPr>
              <a:buFont typeface="Arial" panose="020B0604020202020204" pitchFamily="34" charset="0"/>
              <a:buChar char="•"/>
            </a:pPr>
            <a:r>
              <a:rPr lang="en-US" b="1" dirty="0"/>
              <a:t>Purpose</a:t>
            </a:r>
            <a:r>
              <a:rPr lang="en-US" dirty="0"/>
              <a:t>: Maintains data integrity by aligning the sender's and receiver's clocks or signals.</a:t>
            </a:r>
          </a:p>
          <a:p>
            <a:pPr>
              <a:buFont typeface="Arial" panose="020B0604020202020204" pitchFamily="34" charset="0"/>
              <a:buChar char="•"/>
            </a:pPr>
            <a:r>
              <a:rPr lang="en-US" b="1" dirty="0"/>
              <a:t>Example</a:t>
            </a:r>
            <a:r>
              <a:rPr lang="en-US" dirty="0"/>
              <a:t>: Bit stuffing or preamble bits in Ethernet for synchronization.</a:t>
            </a:r>
          </a:p>
          <a:p>
            <a:endParaRPr lang="en-IN" dirty="0"/>
          </a:p>
        </p:txBody>
      </p:sp>
    </p:spTree>
    <p:extLst>
      <p:ext uri="{BB962C8B-B14F-4D97-AF65-F5344CB8AC3E}">
        <p14:creationId xmlns:p14="http://schemas.microsoft.com/office/powerpoint/2010/main" val="3402334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762000" y="1371600"/>
            <a:ext cx="12496800" cy="4419600"/>
          </a:xfrm>
        </p:spPr>
        <p:txBody>
          <a:bodyPr/>
          <a:lstStyle/>
          <a:p>
            <a:pPr marL="457200" indent="-457200" algn="just">
              <a:buFont typeface="Wingdings" panose="05000000000000000000" pitchFamily="2" charset="2"/>
              <a:buChar char="Ø"/>
            </a:pPr>
            <a:r>
              <a:rPr lang="en-US" sz="2800" dirty="0"/>
              <a:t>HDLC is a bit-oriented protocol for communication over point-to-point and multipoint links. </a:t>
            </a:r>
          </a:p>
          <a:p>
            <a:pPr marL="457200" indent="-457200" algn="just">
              <a:buFont typeface="Wingdings" panose="05000000000000000000" pitchFamily="2" charset="2"/>
              <a:buChar char="Ø"/>
            </a:pPr>
            <a:r>
              <a:rPr lang="en-IN" sz="2800" dirty="0"/>
              <a:t>HDLC FRAME FORMAT:</a:t>
            </a:r>
          </a:p>
          <a:p>
            <a:pPr marL="457200" indent="-457200" algn="just">
              <a:buFont typeface="Wingdings" panose="05000000000000000000" pitchFamily="2" charset="2"/>
              <a:buChar char="Ø"/>
            </a:pPr>
            <a:endParaRPr lang="en-US" sz="2800" dirty="0"/>
          </a:p>
        </p:txBody>
      </p:sp>
      <p:sp>
        <p:nvSpPr>
          <p:cNvPr id="4" name="Title 3"/>
          <p:cNvSpPr>
            <a:spLocks noGrp="1"/>
          </p:cNvSpPr>
          <p:nvPr>
            <p:ph type="title"/>
          </p:nvPr>
        </p:nvSpPr>
        <p:spPr>
          <a:xfrm>
            <a:off x="152400" y="381000"/>
            <a:ext cx="11582400" cy="591857"/>
          </a:xfrm>
        </p:spPr>
        <p:txBody>
          <a:bodyPr/>
          <a:lstStyle/>
          <a:p>
            <a:pPr marL="653012" lvl="1">
              <a:lnSpc>
                <a:spcPct val="150000"/>
              </a:lnSpc>
            </a:pPr>
            <a:r>
              <a:rPr lang="en-US" sz="3200" b="1" dirty="0">
                <a:solidFill>
                  <a:srgbClr val="3366CC"/>
                </a:solidFill>
              </a:rPr>
              <a:t>HDLC (High Level Data Link Control)</a:t>
            </a:r>
            <a:r>
              <a:rPr lang="en-US" sz="3200" b="1" dirty="0">
                <a:solidFill>
                  <a:srgbClr val="3366CC"/>
                </a:solidFill>
                <a:latin typeface="Roboto Medium"/>
              </a:rPr>
              <a:t>:</a:t>
            </a:r>
            <a:endParaRPr lang="en-IN" sz="3200" b="1" dirty="0">
              <a:solidFill>
                <a:srgbClr val="3366CC"/>
              </a:solidFill>
              <a:latin typeface="Roboto Medium"/>
            </a:endParaRPr>
          </a:p>
        </p:txBody>
      </p:sp>
      <p:pic>
        <p:nvPicPr>
          <p:cNvPr id="2" name="Picture 1"/>
          <p:cNvPicPr>
            <a:picLocks noChangeAspect="1"/>
          </p:cNvPicPr>
          <p:nvPr/>
        </p:nvPicPr>
        <p:blipFill rotWithShape="1">
          <a:blip r:embed="rId2"/>
          <a:srcRect b="76263"/>
          <a:stretch/>
        </p:blipFill>
        <p:spPr>
          <a:xfrm>
            <a:off x="1714500" y="3810000"/>
            <a:ext cx="11201400" cy="990600"/>
          </a:xfrm>
          <a:prstGeom prst="rect">
            <a:avLst/>
          </a:prstGeom>
        </p:spPr>
      </p:pic>
    </p:spTree>
    <p:extLst>
      <p:ext uri="{BB962C8B-B14F-4D97-AF65-F5344CB8AC3E}">
        <p14:creationId xmlns:p14="http://schemas.microsoft.com/office/powerpoint/2010/main" val="392203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762000" y="1371600"/>
            <a:ext cx="13182600" cy="4419600"/>
          </a:xfrm>
        </p:spPr>
        <p:txBody>
          <a:bodyPr/>
          <a:lstStyle/>
          <a:p>
            <a:pPr marL="457200" indent="-457200" algn="just">
              <a:buFont typeface="Wingdings" panose="05000000000000000000" pitchFamily="2" charset="2"/>
              <a:buChar char="Ø"/>
            </a:pPr>
            <a:r>
              <a:rPr lang="en-IN" sz="2800" b="1" dirty="0"/>
              <a:t>HDLC FRAME FORMAT:</a:t>
            </a:r>
          </a:p>
          <a:p>
            <a:pPr marL="457200" indent="-457200" algn="just">
              <a:buFont typeface="Wingdings" panose="05000000000000000000" pitchFamily="2" charset="2"/>
              <a:buChar char="Ø"/>
            </a:pPr>
            <a:r>
              <a:rPr lang="en-US" sz="2800" b="1" dirty="0"/>
              <a:t>Flag:</a:t>
            </a:r>
            <a:r>
              <a:rPr lang="en-US" sz="2800" dirty="0"/>
              <a:t> The Flag field of an HDLC frame is and 8-bit sequence with the pattern 01111110, which indicates the beginning and end of the frame.</a:t>
            </a:r>
          </a:p>
          <a:p>
            <a:pPr marL="457200" indent="-457200" algn="just">
              <a:buFont typeface="Wingdings" panose="05000000000000000000" pitchFamily="2" charset="2"/>
              <a:buChar char="Ø"/>
            </a:pPr>
            <a:r>
              <a:rPr lang="en-US" sz="2800" b="1" dirty="0"/>
              <a:t>Address field: </a:t>
            </a:r>
            <a:r>
              <a:rPr lang="en-US" sz="2800" dirty="0"/>
              <a:t>It contains the address of the secondary station. If a primary station created the frame, it contains a ‘To address’. If a secondary station created the frame, it contains the ‘From address’. </a:t>
            </a:r>
          </a:p>
          <a:p>
            <a:pPr marL="457200" indent="-457200" algn="just">
              <a:buFont typeface="Wingdings" panose="05000000000000000000" pitchFamily="2" charset="2"/>
              <a:buChar char="Ø"/>
            </a:pPr>
            <a:r>
              <a:rPr lang="en-US" sz="2800" b="1" dirty="0"/>
              <a:t>Control field: </a:t>
            </a:r>
            <a:r>
              <a:rPr lang="en-US" sz="2800" dirty="0"/>
              <a:t>It is used for flow and error control. </a:t>
            </a:r>
          </a:p>
          <a:p>
            <a:pPr marL="457200" indent="-457200" algn="just">
              <a:buFont typeface="Wingdings" panose="05000000000000000000" pitchFamily="2" charset="2"/>
              <a:buChar char="Ø"/>
            </a:pPr>
            <a:r>
              <a:rPr lang="en-US" sz="2800" b="1" dirty="0"/>
              <a:t>Information (Data) field: </a:t>
            </a:r>
            <a:r>
              <a:rPr lang="en-US" sz="2800" dirty="0"/>
              <a:t>Contains the actual user’s data. </a:t>
            </a:r>
          </a:p>
          <a:p>
            <a:pPr marL="457200" indent="-457200" algn="just">
              <a:buFont typeface="Wingdings" panose="05000000000000000000" pitchFamily="2" charset="2"/>
              <a:buChar char="Ø"/>
            </a:pPr>
            <a:r>
              <a:rPr lang="en-US" sz="2800" b="1" dirty="0"/>
              <a:t>Frame Check Sequence: </a:t>
            </a:r>
            <a:r>
              <a:rPr lang="en-US" sz="2800" dirty="0"/>
              <a:t>The frame check sequence number is the HDLC error detection field. </a:t>
            </a:r>
            <a:endParaRPr lang="en-IN" sz="2800" dirty="0"/>
          </a:p>
          <a:p>
            <a:pPr marL="457200" indent="-457200" algn="just">
              <a:buFont typeface="Wingdings" panose="05000000000000000000" pitchFamily="2" charset="2"/>
              <a:buChar char="Ø"/>
            </a:pPr>
            <a:endParaRPr lang="en-US" sz="2800" dirty="0"/>
          </a:p>
        </p:txBody>
      </p:sp>
      <p:sp>
        <p:nvSpPr>
          <p:cNvPr id="4" name="Title 3"/>
          <p:cNvSpPr>
            <a:spLocks noGrp="1"/>
          </p:cNvSpPr>
          <p:nvPr>
            <p:ph type="title"/>
          </p:nvPr>
        </p:nvSpPr>
        <p:spPr>
          <a:xfrm>
            <a:off x="152400" y="381000"/>
            <a:ext cx="11582400" cy="591857"/>
          </a:xfrm>
        </p:spPr>
        <p:txBody>
          <a:bodyPr/>
          <a:lstStyle/>
          <a:p>
            <a:pPr marL="653012" lvl="1">
              <a:lnSpc>
                <a:spcPct val="150000"/>
              </a:lnSpc>
            </a:pPr>
            <a:r>
              <a:rPr lang="en-US" sz="3200" b="1" dirty="0">
                <a:solidFill>
                  <a:srgbClr val="3366CC"/>
                </a:solidFill>
              </a:rPr>
              <a:t>HDLC (High Level Data Link Control)</a:t>
            </a:r>
            <a:r>
              <a:rPr lang="en-US" sz="3200" b="1" dirty="0">
                <a:solidFill>
                  <a:srgbClr val="3366CC"/>
                </a:solidFill>
                <a:latin typeface="Roboto Medium"/>
              </a:rPr>
              <a:t>:</a:t>
            </a:r>
            <a:endParaRPr lang="en-IN" sz="3200" b="1" dirty="0">
              <a:solidFill>
                <a:srgbClr val="3366CC"/>
              </a:solidFill>
              <a:latin typeface="Roboto Medium"/>
            </a:endParaRPr>
          </a:p>
        </p:txBody>
      </p:sp>
    </p:spTree>
    <p:extLst>
      <p:ext uri="{BB962C8B-B14F-4D97-AF65-F5344CB8AC3E}">
        <p14:creationId xmlns:p14="http://schemas.microsoft.com/office/powerpoint/2010/main" val="236660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524000" y="1524000"/>
            <a:ext cx="12344401" cy="7042730"/>
          </a:xfrm>
        </p:spPr>
        <p:txBody>
          <a:bodyPr/>
          <a:lstStyle/>
          <a:p>
            <a:r>
              <a:rPr lang="en-US" sz="2800" dirty="0"/>
              <a:t>Which protocol does the PPP protocol provide for handling the capabilities of the connection/link on the network?</a:t>
            </a:r>
            <a:br>
              <a:rPr lang="en-US" sz="2800" dirty="0"/>
            </a:br>
            <a:r>
              <a:rPr lang="en-US" sz="2800" dirty="0"/>
              <a:t>a) LCP</a:t>
            </a:r>
            <a:br>
              <a:rPr lang="en-US" sz="2800" dirty="0"/>
            </a:br>
            <a:r>
              <a:rPr lang="en-US" sz="2800" dirty="0"/>
              <a:t>b) NCP</a:t>
            </a:r>
            <a:br>
              <a:rPr lang="en-US" sz="2800" dirty="0"/>
            </a:br>
            <a:r>
              <a:rPr lang="en-US" sz="2800" dirty="0"/>
              <a:t>c) Both LCP and NCP</a:t>
            </a:r>
            <a:br>
              <a:rPr lang="en-US" sz="2800" dirty="0"/>
            </a:br>
            <a:r>
              <a:rPr lang="en-US" sz="2800" dirty="0"/>
              <a:t>d) TCP</a:t>
            </a:r>
            <a:br>
              <a:rPr lang="en-US" sz="2800" dirty="0"/>
            </a:br>
            <a:r>
              <a:rPr lang="en-US" sz="2800" dirty="0"/>
              <a:t>Answer: c</a:t>
            </a:r>
          </a:p>
          <a:p>
            <a:r>
              <a:rPr lang="en-US" sz="2800" dirty="0"/>
              <a:t>PPP provides the _______ layer in the TCP/IP suite.</a:t>
            </a:r>
            <a:br>
              <a:rPr lang="en-US" sz="2800" dirty="0"/>
            </a:br>
            <a:r>
              <a:rPr lang="en-US" sz="2800" dirty="0"/>
              <a:t>a) Link</a:t>
            </a:r>
            <a:br>
              <a:rPr lang="en-US" sz="2800" dirty="0"/>
            </a:br>
            <a:r>
              <a:rPr lang="en-US" sz="2800" dirty="0"/>
              <a:t>b) Network</a:t>
            </a:r>
            <a:br>
              <a:rPr lang="en-US" sz="2800" dirty="0"/>
            </a:br>
            <a:r>
              <a:rPr lang="en-US" sz="2800" dirty="0"/>
              <a:t>c) Transport</a:t>
            </a:r>
            <a:br>
              <a:rPr lang="en-US" sz="2800" dirty="0"/>
            </a:br>
            <a:r>
              <a:rPr lang="en-US" sz="2800" dirty="0"/>
              <a:t>d) Application</a:t>
            </a:r>
            <a:br>
              <a:rPr lang="en-US" sz="2800" dirty="0"/>
            </a:br>
            <a:r>
              <a:rPr lang="en-US" sz="2800" dirty="0"/>
              <a:t>Answer: a</a:t>
            </a:r>
          </a:p>
          <a:p>
            <a:endParaRPr lang="en-US" sz="2800" dirty="0"/>
          </a:p>
        </p:txBody>
      </p:sp>
      <p:sp>
        <p:nvSpPr>
          <p:cNvPr id="6" name="Rectangle 5"/>
          <p:cNvSpPr/>
          <p:nvPr/>
        </p:nvSpPr>
        <p:spPr>
          <a:xfrm>
            <a:off x="838200" y="609600"/>
            <a:ext cx="1676400" cy="739754"/>
          </a:xfrm>
          <a:prstGeom prst="rect">
            <a:avLst/>
          </a:prstGeom>
        </p:spPr>
        <p:txBody>
          <a:bodyPr wrap="square">
            <a:spAutoFit/>
          </a:bodyPr>
          <a:lstStyle/>
          <a:p>
            <a:pPr>
              <a:lnSpc>
                <a:spcPct val="150000"/>
              </a:lnSpc>
            </a:pPr>
            <a:r>
              <a:rPr lang="en-US" sz="3200" b="1" dirty="0">
                <a:solidFill>
                  <a:srgbClr val="3366CC"/>
                </a:solidFill>
                <a:latin typeface="Roboto Medium"/>
              </a:rPr>
              <a:t>QUIZ 8:</a:t>
            </a:r>
          </a:p>
        </p:txBody>
      </p:sp>
    </p:spTree>
    <p:extLst>
      <p:ext uri="{BB962C8B-B14F-4D97-AF65-F5344CB8AC3E}">
        <p14:creationId xmlns:p14="http://schemas.microsoft.com/office/powerpoint/2010/main" val="32702532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524000" y="1524000"/>
            <a:ext cx="12344401" cy="7042730"/>
          </a:xfrm>
        </p:spPr>
        <p:txBody>
          <a:bodyPr/>
          <a:lstStyle/>
          <a:p>
            <a:pPr>
              <a:buAutoNum type="arabicPeriod" startAt="3"/>
            </a:pPr>
            <a:r>
              <a:rPr lang="en-US" sz="2800" dirty="0"/>
              <a:t>A Link Control Protocol (LCP) is used for ____________</a:t>
            </a:r>
            <a:br>
              <a:rPr lang="en-US" sz="2800" dirty="0"/>
            </a:br>
            <a:r>
              <a:rPr lang="en-US" sz="2800" dirty="0"/>
              <a:t>a) Establishing, configuring and testing the data-link connection</a:t>
            </a:r>
            <a:br>
              <a:rPr lang="en-US" sz="2800" dirty="0"/>
            </a:br>
            <a:r>
              <a:rPr lang="en-US" sz="2800" dirty="0"/>
              <a:t>b) Establishing and configuring different network-layer protocols</a:t>
            </a:r>
            <a:br>
              <a:rPr lang="en-US" sz="2800" dirty="0"/>
            </a:br>
            <a:r>
              <a:rPr lang="en-US" sz="2800" dirty="0"/>
              <a:t>c) Testing the different network-layer protocols</a:t>
            </a:r>
            <a:br>
              <a:rPr lang="en-US" sz="2800" dirty="0"/>
            </a:br>
            <a:r>
              <a:rPr lang="en-US" sz="2800" dirty="0"/>
              <a:t>d) Provides for multiplexing of different network-layer protocols</a:t>
            </a:r>
            <a:br>
              <a:rPr lang="en-US" sz="2800" dirty="0"/>
            </a:br>
            <a:r>
              <a:rPr lang="en-US" sz="2800" dirty="0"/>
              <a:t>Answer: a</a:t>
            </a:r>
          </a:p>
          <a:p>
            <a:pPr>
              <a:buAutoNum type="arabicPeriod" startAt="3"/>
            </a:pPr>
            <a:r>
              <a:rPr lang="en-US" sz="2800" dirty="0"/>
              <a:t>A family of network control protocols (NCPs) ____________</a:t>
            </a:r>
            <a:br>
              <a:rPr lang="en-US" sz="2800" dirty="0"/>
            </a:br>
            <a:r>
              <a:rPr lang="en-US" sz="2800" dirty="0"/>
              <a:t>a) Are a series of independently defined protocols that provide a dynamic</a:t>
            </a:r>
            <a:br>
              <a:rPr lang="en-US" sz="2800" dirty="0"/>
            </a:br>
            <a:r>
              <a:rPr lang="en-US" sz="2800" dirty="0"/>
              <a:t>b) Are a series of independently-defined protocols that encapsulate</a:t>
            </a:r>
            <a:br>
              <a:rPr lang="en-US" sz="2800" dirty="0"/>
            </a:br>
            <a:r>
              <a:rPr lang="en-US" sz="2800" dirty="0"/>
              <a:t>c) Are a series of independently defined protocols that provide transparent</a:t>
            </a:r>
            <a:br>
              <a:rPr lang="en-US" sz="2800" dirty="0"/>
            </a:br>
            <a:r>
              <a:rPr lang="en-US" sz="2800" dirty="0"/>
              <a:t>d) The same as NFS</a:t>
            </a:r>
            <a:br>
              <a:rPr lang="en-US" sz="2800" dirty="0"/>
            </a:br>
            <a:r>
              <a:rPr lang="en-US" sz="2800" dirty="0"/>
              <a:t>Answer: b</a:t>
            </a:r>
          </a:p>
          <a:p>
            <a:endParaRPr lang="en-US" sz="2800" dirty="0"/>
          </a:p>
        </p:txBody>
      </p:sp>
      <p:sp>
        <p:nvSpPr>
          <p:cNvPr id="6" name="Rectangle 5"/>
          <p:cNvSpPr/>
          <p:nvPr/>
        </p:nvSpPr>
        <p:spPr>
          <a:xfrm>
            <a:off x="838200" y="609600"/>
            <a:ext cx="1676400" cy="739754"/>
          </a:xfrm>
          <a:prstGeom prst="rect">
            <a:avLst/>
          </a:prstGeom>
        </p:spPr>
        <p:txBody>
          <a:bodyPr wrap="square">
            <a:spAutoFit/>
          </a:bodyPr>
          <a:lstStyle/>
          <a:p>
            <a:pPr>
              <a:lnSpc>
                <a:spcPct val="150000"/>
              </a:lnSpc>
            </a:pPr>
            <a:r>
              <a:rPr lang="en-US" sz="3200" b="1" dirty="0">
                <a:solidFill>
                  <a:srgbClr val="3366CC"/>
                </a:solidFill>
                <a:latin typeface="Roboto Medium"/>
              </a:rPr>
              <a:t>QUIZ 8:</a:t>
            </a:r>
          </a:p>
        </p:txBody>
      </p:sp>
    </p:spTree>
    <p:extLst>
      <p:ext uri="{BB962C8B-B14F-4D97-AF65-F5344CB8AC3E}">
        <p14:creationId xmlns:p14="http://schemas.microsoft.com/office/powerpoint/2010/main" val="5323784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609600"/>
            <a:ext cx="7315200" cy="4278094"/>
          </a:xfrm>
          <a:prstGeom prst="rect">
            <a:avLst/>
          </a:prstGeom>
        </p:spPr>
        <p:txBody>
          <a:bodyPr>
            <a:spAutoFit/>
          </a:bodyPr>
          <a:lstStyle/>
          <a:p>
            <a:r>
              <a:rPr lang="en-IN" sz="3200" b="1" dirty="0">
                <a:solidFill>
                  <a:srgbClr val="3366CC"/>
                </a:solidFill>
                <a:latin typeface="Roboto Medium"/>
              </a:rPr>
              <a:t>SUMMARY:</a:t>
            </a:r>
          </a:p>
          <a:p>
            <a:endParaRPr lang="en-IN" sz="2400" b="1" dirty="0">
              <a:solidFill>
                <a:srgbClr val="3366CC"/>
              </a:solidFill>
            </a:endParaRPr>
          </a:p>
          <a:p>
            <a:endParaRPr lang="en-IN" sz="2400" b="1" dirty="0">
              <a:solidFill>
                <a:srgbClr val="3366CC"/>
              </a:solidFill>
            </a:endParaRPr>
          </a:p>
          <a:p>
            <a:endParaRPr lang="en-IN" sz="2400" b="1" dirty="0">
              <a:solidFill>
                <a:srgbClr val="3366CC"/>
              </a:solidFill>
            </a:endParaRPr>
          </a:p>
          <a:p>
            <a:pPr marL="457200" indent="-457200">
              <a:lnSpc>
                <a:spcPct val="150000"/>
              </a:lnSpc>
              <a:buFont typeface="Wingdings" panose="05000000000000000000" pitchFamily="2" charset="2"/>
              <a:buChar char="Ø"/>
            </a:pPr>
            <a:r>
              <a:rPr lang="en-US" sz="2800" dirty="0">
                <a:latin typeface="Roboto Medium"/>
              </a:rPr>
              <a:t>Example Data link protocols </a:t>
            </a:r>
          </a:p>
          <a:p>
            <a:pPr marL="1110212" lvl="1" indent="-457200">
              <a:lnSpc>
                <a:spcPct val="150000"/>
              </a:lnSpc>
              <a:buFont typeface="Wingdings" panose="05000000000000000000" pitchFamily="2" charset="2"/>
              <a:buChar char="q"/>
            </a:pPr>
            <a:r>
              <a:rPr lang="en-IN" sz="2800" dirty="0">
                <a:latin typeface="Roboto Medium"/>
              </a:rPr>
              <a:t>POINT –TO-POINT PROTOCOL</a:t>
            </a:r>
          </a:p>
          <a:p>
            <a:pPr marL="1110212" lvl="1" indent="-457200">
              <a:lnSpc>
                <a:spcPct val="150000"/>
              </a:lnSpc>
              <a:buFont typeface="Wingdings" panose="05000000000000000000" pitchFamily="2" charset="2"/>
              <a:buChar char="q"/>
            </a:pPr>
            <a:r>
              <a:rPr lang="en-US" sz="2800" dirty="0">
                <a:latin typeface="Roboto Medium"/>
              </a:rPr>
              <a:t>HDLC (High Level Data Link Control)</a:t>
            </a:r>
          </a:p>
          <a:p>
            <a:pPr marL="457200" indent="-457200">
              <a:lnSpc>
                <a:spcPct val="150000"/>
              </a:lnSpc>
              <a:buFont typeface="Wingdings" panose="05000000000000000000" pitchFamily="2" charset="2"/>
              <a:buChar char="Ø"/>
            </a:pPr>
            <a:r>
              <a:rPr lang="en-US" sz="2800" dirty="0">
                <a:latin typeface="Roboto Medium"/>
              </a:rPr>
              <a:t>Quiz</a:t>
            </a:r>
          </a:p>
        </p:txBody>
      </p:sp>
    </p:spTree>
    <p:extLst>
      <p:ext uri="{BB962C8B-B14F-4D97-AF65-F5344CB8AC3E}">
        <p14:creationId xmlns:p14="http://schemas.microsoft.com/office/powerpoint/2010/main" val="5252738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1593503"/>
            <a:ext cx="7315200" cy="3323987"/>
          </a:xfrm>
          <a:prstGeom prst="rect">
            <a:avLst/>
          </a:prstGeom>
        </p:spPr>
        <p:txBody>
          <a:bodyPr>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RECAP</a:t>
            </a:r>
          </a:p>
          <a:p>
            <a:pPr marL="457200" indent="-457200">
              <a:lnSpc>
                <a:spcPct val="150000"/>
              </a:lnSpc>
              <a:buFont typeface="Wingdings" panose="05000000000000000000" pitchFamily="2" charset="2"/>
              <a:buChar char="Ø"/>
            </a:pPr>
            <a:r>
              <a:rPr lang="en-US" sz="2800" dirty="0">
                <a:latin typeface="Roboto Medium"/>
              </a:rPr>
              <a:t>Example Data link protocols </a:t>
            </a:r>
          </a:p>
          <a:p>
            <a:pPr marL="1110212" lvl="1" indent="-457200">
              <a:lnSpc>
                <a:spcPct val="150000"/>
              </a:lnSpc>
              <a:buFont typeface="Wingdings" panose="05000000000000000000" pitchFamily="2" charset="2"/>
              <a:buChar char="q"/>
            </a:pPr>
            <a:r>
              <a:rPr lang="en-IN" sz="2800" dirty="0">
                <a:latin typeface="Roboto Medium"/>
              </a:rPr>
              <a:t>POINT –TO-POINT PROTOCOL</a:t>
            </a:r>
          </a:p>
          <a:p>
            <a:pPr marL="1110212" lvl="1" indent="-457200">
              <a:lnSpc>
                <a:spcPct val="150000"/>
              </a:lnSpc>
              <a:buFont typeface="Wingdings" panose="05000000000000000000" pitchFamily="2" charset="2"/>
              <a:buChar char="q"/>
            </a:pPr>
            <a:r>
              <a:rPr lang="en-US" sz="2800" dirty="0">
                <a:latin typeface="Roboto Medium"/>
              </a:rPr>
              <a:t>HDLC (High Level Data Link Control)</a:t>
            </a:r>
          </a:p>
          <a:p>
            <a:pPr marL="457200" indent="-457200">
              <a:lnSpc>
                <a:spcPct val="150000"/>
              </a:lnSpc>
              <a:buFont typeface="Wingdings" panose="05000000000000000000" pitchFamily="2" charset="2"/>
              <a:buChar char="Ø"/>
            </a:pPr>
            <a:r>
              <a:rPr lang="en-US" sz="2800" dirty="0">
                <a:latin typeface="Roboto Medium"/>
              </a:rPr>
              <a:t>Quiz</a:t>
            </a:r>
          </a:p>
        </p:txBody>
      </p:sp>
      <p:sp>
        <p:nvSpPr>
          <p:cNvPr id="6" name="Rectangle 5"/>
          <p:cNvSpPr/>
          <p:nvPr/>
        </p:nvSpPr>
        <p:spPr>
          <a:xfrm>
            <a:off x="8305800" y="1593503"/>
            <a:ext cx="5791200" cy="3970318"/>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AGENDA</a:t>
            </a:r>
          </a:p>
          <a:p>
            <a:pPr marL="457200" indent="-457200">
              <a:lnSpc>
                <a:spcPct val="150000"/>
              </a:lnSpc>
              <a:buFont typeface="Wingdings" panose="05000000000000000000" pitchFamily="2" charset="2"/>
              <a:buChar char="Ø"/>
            </a:pPr>
            <a:r>
              <a:rPr lang="en-IN" sz="2800" dirty="0">
                <a:latin typeface="Roboto Medium"/>
              </a:rPr>
              <a:t>Mac protocols </a:t>
            </a:r>
          </a:p>
          <a:p>
            <a:pPr marL="457200" indent="-457200">
              <a:lnSpc>
                <a:spcPct val="150000"/>
              </a:lnSpc>
              <a:buFont typeface="Wingdings" panose="05000000000000000000" pitchFamily="2" charset="2"/>
              <a:buChar char="Ø"/>
            </a:pPr>
            <a:r>
              <a:rPr lang="en-US" sz="2800" dirty="0">
                <a:latin typeface="Roboto Medium"/>
              </a:rPr>
              <a:t>Approaches for sharing a transmission medium </a:t>
            </a:r>
          </a:p>
          <a:p>
            <a:pPr marL="457200" indent="-457200">
              <a:lnSpc>
                <a:spcPct val="150000"/>
              </a:lnSpc>
              <a:buFont typeface="Wingdings" panose="05000000000000000000" pitchFamily="2" charset="2"/>
              <a:buChar char="Ø"/>
            </a:pPr>
            <a:r>
              <a:rPr lang="en-IN" sz="2800" dirty="0">
                <a:latin typeface="Roboto Medium"/>
              </a:rPr>
              <a:t>Static channelization </a:t>
            </a:r>
          </a:p>
          <a:p>
            <a:pPr marL="457200" indent="-457200">
              <a:lnSpc>
                <a:spcPct val="150000"/>
              </a:lnSpc>
              <a:buFont typeface="Wingdings" panose="05000000000000000000" pitchFamily="2" charset="2"/>
              <a:buChar char="Ø"/>
            </a:pPr>
            <a:r>
              <a:rPr lang="en-US" sz="2800" dirty="0">
                <a:latin typeface="Roboto Medium"/>
              </a:rPr>
              <a:t>Quiz</a:t>
            </a:r>
          </a:p>
        </p:txBody>
      </p:sp>
      <p:sp>
        <p:nvSpPr>
          <p:cNvPr id="7" name="Rectangle 6"/>
          <p:cNvSpPr/>
          <p:nvPr/>
        </p:nvSpPr>
        <p:spPr>
          <a:xfrm>
            <a:off x="986589" y="685800"/>
            <a:ext cx="2600392" cy="584775"/>
          </a:xfrm>
          <a:prstGeom prst="rect">
            <a:avLst/>
          </a:prstGeom>
        </p:spPr>
        <p:txBody>
          <a:bodyPr wrap="none">
            <a:spAutoFit/>
          </a:bodyPr>
          <a:lstStyle/>
          <a:p>
            <a:r>
              <a:rPr lang="en-US" sz="3200" b="1" dirty="0">
                <a:solidFill>
                  <a:srgbClr val="3366CC"/>
                </a:solidFill>
                <a:latin typeface="Roboto Medium"/>
              </a:rPr>
              <a:t>LECTURE 9:</a:t>
            </a:r>
            <a:endParaRPr lang="en-IN" sz="3200" b="1" dirty="0">
              <a:solidFill>
                <a:srgbClr val="3366CC"/>
              </a:solidFill>
            </a:endParaRPr>
          </a:p>
        </p:txBody>
      </p:sp>
    </p:spTree>
    <p:extLst>
      <p:ext uri="{BB962C8B-B14F-4D97-AF65-F5344CB8AC3E}">
        <p14:creationId xmlns:p14="http://schemas.microsoft.com/office/powerpoint/2010/main" val="3712189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914400" y="1499136"/>
            <a:ext cx="12344401" cy="5358864"/>
          </a:xfrm>
        </p:spPr>
        <p:txBody>
          <a:bodyPr/>
          <a:lstStyle/>
          <a:p>
            <a:pPr marL="457200" indent="-457200" algn="just">
              <a:lnSpc>
                <a:spcPct val="150000"/>
              </a:lnSpc>
              <a:buFont typeface="Arial" panose="020B0604020202020204" pitchFamily="34" charset="0"/>
              <a:buChar char="•"/>
            </a:pPr>
            <a:r>
              <a:rPr lang="en-US" sz="2800" dirty="0"/>
              <a:t>The protocols used to determine who goes next on a multiaccess channel belong to a sublayer of the data link layer called the MAC (Medium Access Control) sublayer. </a:t>
            </a:r>
          </a:p>
          <a:p>
            <a:pPr marL="457200" indent="-457200" algn="just">
              <a:lnSpc>
                <a:spcPct val="150000"/>
              </a:lnSpc>
              <a:buFont typeface="Arial" panose="020B0604020202020204" pitchFamily="34" charset="0"/>
              <a:buChar char="•"/>
            </a:pPr>
            <a:r>
              <a:rPr lang="en-US" sz="2800" dirty="0"/>
              <a:t>The MAC sublayer is especially important in LANs, particularly wireless ones because wireless is naturally a broadcast channel.</a:t>
            </a:r>
          </a:p>
          <a:p>
            <a:pPr marL="457200" indent="-457200" algn="just">
              <a:lnSpc>
                <a:spcPct val="150000"/>
              </a:lnSpc>
              <a:buFont typeface="Arial" panose="020B0604020202020204" pitchFamily="34" charset="0"/>
              <a:buChar char="•"/>
            </a:pPr>
            <a:r>
              <a:rPr lang="en-US" sz="2800" dirty="0"/>
              <a:t>the MAC sublayer is the bottom part of the data link layer.</a:t>
            </a:r>
          </a:p>
        </p:txBody>
      </p:sp>
      <p:sp>
        <p:nvSpPr>
          <p:cNvPr id="4" name="Title 3"/>
          <p:cNvSpPr>
            <a:spLocks noGrp="1"/>
          </p:cNvSpPr>
          <p:nvPr>
            <p:ph type="title"/>
          </p:nvPr>
        </p:nvSpPr>
        <p:spPr>
          <a:xfrm>
            <a:off x="685800" y="533400"/>
            <a:ext cx="9528719" cy="591857"/>
          </a:xfrm>
        </p:spPr>
        <p:txBody>
          <a:bodyPr/>
          <a:lstStyle/>
          <a:p>
            <a:r>
              <a:rPr lang="en-US" sz="3200" b="1" dirty="0">
                <a:solidFill>
                  <a:srgbClr val="3366CC"/>
                </a:solidFill>
              </a:rPr>
              <a:t>MAC sub layer:</a:t>
            </a:r>
          </a:p>
        </p:txBody>
      </p:sp>
    </p:spTree>
    <p:extLst>
      <p:ext uri="{BB962C8B-B14F-4D97-AF65-F5344CB8AC3E}">
        <p14:creationId xmlns:p14="http://schemas.microsoft.com/office/powerpoint/2010/main" val="351874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914400" y="1499136"/>
            <a:ext cx="12344401" cy="5358864"/>
          </a:xfrm>
        </p:spPr>
        <p:txBody>
          <a:bodyPr/>
          <a:lstStyle/>
          <a:p>
            <a:pPr marL="457200" indent="-457200" algn="just">
              <a:lnSpc>
                <a:spcPct val="150000"/>
              </a:lnSpc>
              <a:buFont typeface="Arial" panose="020B0604020202020204" pitchFamily="34" charset="0"/>
              <a:buChar char="•"/>
            </a:pPr>
            <a:r>
              <a:rPr lang="en-US" sz="2800" dirty="0"/>
              <a:t>Communication links may be either point-to-point or multi-point (broadcast) links. </a:t>
            </a:r>
          </a:p>
          <a:p>
            <a:pPr marL="457200" indent="-457200" algn="just">
              <a:lnSpc>
                <a:spcPct val="150000"/>
              </a:lnSpc>
              <a:buFont typeface="Arial" panose="020B0604020202020204" pitchFamily="34" charset="0"/>
              <a:buChar char="•"/>
            </a:pPr>
            <a:r>
              <a:rPr lang="en-US" sz="2800" dirty="0"/>
              <a:t>When two stations transmit data simultaneously, data signal will interfere or collide with each other. </a:t>
            </a:r>
          </a:p>
          <a:p>
            <a:pPr marL="457200" indent="-457200" algn="just">
              <a:lnSpc>
                <a:spcPct val="150000"/>
              </a:lnSpc>
              <a:buFont typeface="Arial" panose="020B0604020202020204" pitchFamily="34" charset="0"/>
              <a:buChar char="•"/>
            </a:pPr>
            <a:r>
              <a:rPr lang="en-US" sz="2800" dirty="0"/>
              <a:t> The role of the medium access control (MAC) protocols is to co-ordinate multiple accesses to the channel so that information from the source reaches destination reliably.</a:t>
            </a:r>
          </a:p>
        </p:txBody>
      </p:sp>
      <p:sp>
        <p:nvSpPr>
          <p:cNvPr id="4" name="Title 3"/>
          <p:cNvSpPr>
            <a:spLocks noGrp="1"/>
          </p:cNvSpPr>
          <p:nvPr>
            <p:ph type="title"/>
          </p:nvPr>
        </p:nvSpPr>
        <p:spPr>
          <a:xfrm>
            <a:off x="685800" y="533400"/>
            <a:ext cx="9528719" cy="591857"/>
          </a:xfrm>
        </p:spPr>
        <p:txBody>
          <a:bodyPr/>
          <a:lstStyle/>
          <a:p>
            <a:r>
              <a:rPr lang="en-US" sz="3200" b="1" dirty="0">
                <a:solidFill>
                  <a:srgbClr val="3366CC"/>
                </a:solidFill>
              </a:rPr>
              <a:t>MAC sub layer:</a:t>
            </a:r>
          </a:p>
        </p:txBody>
      </p:sp>
    </p:spTree>
    <p:extLst>
      <p:ext uri="{BB962C8B-B14F-4D97-AF65-F5344CB8AC3E}">
        <p14:creationId xmlns:p14="http://schemas.microsoft.com/office/powerpoint/2010/main" val="31462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2521A-D47E-4D31-1343-1F807E384CFC}"/>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B152552B-F34B-44DF-D468-516D135B51E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384E926C-5EC5-D9CA-91E1-372A1D13D12D}"/>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0D698721-85D2-4DA8-84BD-3E330BA0A84C}"/>
              </a:ext>
            </a:extLst>
          </p:cNvPr>
          <p:cNvPicPr>
            <a:picLocks noChangeAspect="1"/>
          </p:cNvPicPr>
          <p:nvPr/>
        </p:nvPicPr>
        <p:blipFill>
          <a:blip r:embed="rId2"/>
          <a:stretch>
            <a:fillRect/>
          </a:stretch>
        </p:blipFill>
        <p:spPr>
          <a:xfrm>
            <a:off x="812446" y="474943"/>
            <a:ext cx="13415398" cy="7221257"/>
          </a:xfrm>
          <a:prstGeom prst="rect">
            <a:avLst/>
          </a:prstGeom>
        </p:spPr>
      </p:pic>
    </p:spTree>
    <p:extLst>
      <p:ext uri="{BB962C8B-B14F-4D97-AF65-F5344CB8AC3E}">
        <p14:creationId xmlns:p14="http://schemas.microsoft.com/office/powerpoint/2010/main" val="9988356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5FD5DF-F5C0-51B8-2CC5-E70A75FE7812}"/>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2AEB76A1-7FDB-2ABB-EFB0-E8BAEA5687F0}"/>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A7A24F6E-2CB8-B695-5BB7-8786207686D2}"/>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52BDC960-9C7B-B7A8-4A2D-041DDAF863BF}"/>
              </a:ext>
            </a:extLst>
          </p:cNvPr>
          <p:cNvPicPr>
            <a:picLocks noChangeAspect="1"/>
          </p:cNvPicPr>
          <p:nvPr/>
        </p:nvPicPr>
        <p:blipFill>
          <a:blip r:embed="rId2"/>
          <a:stretch>
            <a:fillRect/>
          </a:stretch>
        </p:blipFill>
        <p:spPr>
          <a:xfrm>
            <a:off x="380999" y="470352"/>
            <a:ext cx="14074307" cy="7149648"/>
          </a:xfrm>
          <a:prstGeom prst="rect">
            <a:avLst/>
          </a:prstGeom>
        </p:spPr>
      </p:pic>
    </p:spTree>
    <p:extLst>
      <p:ext uri="{BB962C8B-B14F-4D97-AF65-F5344CB8AC3E}">
        <p14:creationId xmlns:p14="http://schemas.microsoft.com/office/powerpoint/2010/main" val="990004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CB9161D8-9927-00BA-02CA-07A53070DB2B}"/>
              </a:ext>
            </a:extLst>
          </p:cNvPr>
          <p:cNvSpPr>
            <a:spLocks noGrp="1"/>
          </p:cNvSpPr>
          <p:nvPr>
            <p:ph type="media" sz="quarter" idx="19"/>
          </p:nvPr>
        </p:nvSpPr>
        <p:spPr>
          <a:xfrm>
            <a:off x="838200" y="609600"/>
            <a:ext cx="13306424" cy="4491990"/>
          </a:xfrm>
        </p:spPr>
        <p:txBody>
          <a:bodyPr/>
          <a:lstStyle/>
          <a:p>
            <a:pPr>
              <a:buNone/>
            </a:pPr>
            <a:r>
              <a:rPr lang="en-US" b="1" dirty="0">
                <a:solidFill>
                  <a:srgbClr val="FF0000"/>
                </a:solidFill>
              </a:rPr>
              <a:t>4. Error Control</a:t>
            </a:r>
          </a:p>
          <a:p>
            <a:pPr>
              <a:buFont typeface="Arial" panose="020B0604020202020204" pitchFamily="34" charset="0"/>
              <a:buChar char="•"/>
            </a:pPr>
            <a:r>
              <a:rPr lang="en-US" dirty="0"/>
              <a:t>Detecting and possibly correcting errors that occur in the physical transmission of data.</a:t>
            </a:r>
          </a:p>
          <a:p>
            <a:pPr>
              <a:buFont typeface="Arial" panose="020B0604020202020204" pitchFamily="34" charset="0"/>
              <a:buChar char="•"/>
            </a:pPr>
            <a:r>
              <a:rPr lang="en-US" b="1" dirty="0"/>
              <a:t>Purpose</a:t>
            </a:r>
            <a:r>
              <a:rPr lang="en-US" dirty="0"/>
              <a:t>: Guarantees data integrity and reliability.</a:t>
            </a:r>
          </a:p>
          <a:p>
            <a:pPr>
              <a:buFont typeface="Arial" panose="020B0604020202020204" pitchFamily="34" charset="0"/>
              <a:buChar char="•"/>
            </a:pPr>
            <a:r>
              <a:rPr lang="en-US" b="1" dirty="0"/>
              <a:t>Techniques</a:t>
            </a:r>
            <a:r>
              <a:rPr lang="en-US" dirty="0"/>
              <a:t>:</a:t>
            </a:r>
          </a:p>
          <a:p>
            <a:pPr marL="742950" lvl="1" indent="-285750">
              <a:buFont typeface="Arial" panose="020B0604020202020204" pitchFamily="34" charset="0"/>
              <a:buChar char="•"/>
            </a:pPr>
            <a:r>
              <a:rPr lang="en-US" b="1" dirty="0"/>
              <a:t>Parity bits</a:t>
            </a:r>
            <a:endParaRPr lang="en-US" dirty="0"/>
          </a:p>
          <a:p>
            <a:pPr marL="742950" lvl="1" indent="-285750">
              <a:buFont typeface="Arial" panose="020B0604020202020204" pitchFamily="34" charset="0"/>
              <a:buChar char="•"/>
            </a:pPr>
            <a:r>
              <a:rPr lang="en-US" b="1" dirty="0"/>
              <a:t>CRC (Cyclic Redundancy Check)</a:t>
            </a:r>
            <a:endParaRPr lang="en-US" dirty="0"/>
          </a:p>
          <a:p>
            <a:pPr marL="742950" lvl="1" indent="-285750">
              <a:buFont typeface="Arial" panose="020B0604020202020204" pitchFamily="34" charset="0"/>
              <a:buChar char="•"/>
            </a:pPr>
            <a:r>
              <a:rPr lang="en-US" b="1" dirty="0"/>
              <a:t>ACK/NACK protocols</a:t>
            </a:r>
            <a:endParaRPr lang="en-US" dirty="0"/>
          </a:p>
          <a:p>
            <a:endParaRPr lang="en-IN" dirty="0"/>
          </a:p>
        </p:txBody>
      </p:sp>
    </p:spTree>
    <p:extLst>
      <p:ext uri="{BB962C8B-B14F-4D97-AF65-F5344CB8AC3E}">
        <p14:creationId xmlns:p14="http://schemas.microsoft.com/office/powerpoint/2010/main" val="14757034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9928C3-13D5-6F1C-61DE-BC0BBE9E90CD}"/>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83C7C2F2-8C9C-9EC5-42CB-1179C26BB734}"/>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6FA25D81-9BF1-0472-71CA-4E2AAADE3F13}"/>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E6BE6162-FB9F-E433-6109-452225E64C66}"/>
              </a:ext>
            </a:extLst>
          </p:cNvPr>
          <p:cNvPicPr>
            <a:picLocks noChangeAspect="1"/>
          </p:cNvPicPr>
          <p:nvPr/>
        </p:nvPicPr>
        <p:blipFill>
          <a:blip r:embed="rId2"/>
          <a:stretch>
            <a:fillRect/>
          </a:stretch>
        </p:blipFill>
        <p:spPr>
          <a:xfrm>
            <a:off x="533400" y="481370"/>
            <a:ext cx="13411200" cy="6830586"/>
          </a:xfrm>
          <a:prstGeom prst="rect">
            <a:avLst/>
          </a:prstGeom>
        </p:spPr>
      </p:pic>
    </p:spTree>
    <p:extLst>
      <p:ext uri="{BB962C8B-B14F-4D97-AF65-F5344CB8AC3E}">
        <p14:creationId xmlns:p14="http://schemas.microsoft.com/office/powerpoint/2010/main" val="1537267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CCE130-D4F6-5E4F-AF83-6DD4C014E5F1}"/>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16181383-9F03-A371-DCC0-53696EFA87B7}"/>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9CD3DC14-5431-65CB-1CAB-49D2E7E847F4}"/>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CDD01A4F-9646-A0A1-342E-3DD9768B9544}"/>
              </a:ext>
            </a:extLst>
          </p:cNvPr>
          <p:cNvPicPr>
            <a:picLocks noChangeAspect="1"/>
          </p:cNvPicPr>
          <p:nvPr/>
        </p:nvPicPr>
        <p:blipFill>
          <a:blip r:embed="rId2"/>
          <a:stretch>
            <a:fillRect/>
          </a:stretch>
        </p:blipFill>
        <p:spPr>
          <a:xfrm>
            <a:off x="457200" y="481370"/>
            <a:ext cx="13716000" cy="7138630"/>
          </a:xfrm>
          <a:prstGeom prst="rect">
            <a:avLst/>
          </a:prstGeom>
        </p:spPr>
      </p:pic>
    </p:spTree>
    <p:extLst>
      <p:ext uri="{BB962C8B-B14F-4D97-AF65-F5344CB8AC3E}">
        <p14:creationId xmlns:p14="http://schemas.microsoft.com/office/powerpoint/2010/main" val="38767964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8DD446-F3B7-00B5-718A-73FD759A3B0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E0D43B0C-6BCB-D159-D4BF-2BFCBCC00762}"/>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D7A66EF9-6788-6B2D-0A3F-554B8F652827}"/>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9F7222F8-793F-DC38-9B6E-5DA9C7841425}"/>
              </a:ext>
            </a:extLst>
          </p:cNvPr>
          <p:cNvPicPr>
            <a:picLocks noChangeAspect="1"/>
          </p:cNvPicPr>
          <p:nvPr/>
        </p:nvPicPr>
        <p:blipFill>
          <a:blip r:embed="rId2"/>
          <a:stretch>
            <a:fillRect/>
          </a:stretch>
        </p:blipFill>
        <p:spPr>
          <a:xfrm>
            <a:off x="609600" y="609600"/>
            <a:ext cx="13106400" cy="5943600"/>
          </a:xfrm>
          <a:prstGeom prst="rect">
            <a:avLst/>
          </a:prstGeom>
        </p:spPr>
      </p:pic>
    </p:spTree>
    <p:extLst>
      <p:ext uri="{BB962C8B-B14F-4D97-AF65-F5344CB8AC3E}">
        <p14:creationId xmlns:p14="http://schemas.microsoft.com/office/powerpoint/2010/main" val="4500102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DE2A90-CA77-955F-FA14-CB7B9D0DC19B}"/>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ABA50C2B-C69B-4521-29D8-267C951575B7}"/>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38C91C44-244A-FCCF-8738-BE3EA672D887}"/>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377C13E0-BABF-CF29-B89C-30EFF7230E25}"/>
              </a:ext>
            </a:extLst>
          </p:cNvPr>
          <p:cNvPicPr>
            <a:picLocks noChangeAspect="1"/>
          </p:cNvPicPr>
          <p:nvPr/>
        </p:nvPicPr>
        <p:blipFill>
          <a:blip r:embed="rId2"/>
          <a:stretch>
            <a:fillRect/>
          </a:stretch>
        </p:blipFill>
        <p:spPr>
          <a:xfrm>
            <a:off x="533399" y="497895"/>
            <a:ext cx="13679905" cy="7256762"/>
          </a:xfrm>
          <a:prstGeom prst="rect">
            <a:avLst/>
          </a:prstGeom>
        </p:spPr>
      </p:pic>
    </p:spTree>
    <p:extLst>
      <p:ext uri="{BB962C8B-B14F-4D97-AF65-F5344CB8AC3E}">
        <p14:creationId xmlns:p14="http://schemas.microsoft.com/office/powerpoint/2010/main" val="5897747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07213C-1F1D-9162-8DB0-5832456F868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4EDE4F29-D6A6-807A-6B4F-72FB68FDC80B}"/>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D88BBBE7-C862-BE04-21D8-A729134ABC31}"/>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9898B53-C2DA-ECC5-41D8-3AA11DF6C3ED}"/>
              </a:ext>
            </a:extLst>
          </p:cNvPr>
          <p:cNvPicPr>
            <a:picLocks noChangeAspect="1"/>
          </p:cNvPicPr>
          <p:nvPr/>
        </p:nvPicPr>
        <p:blipFill>
          <a:blip r:embed="rId2"/>
          <a:stretch>
            <a:fillRect/>
          </a:stretch>
        </p:blipFill>
        <p:spPr>
          <a:xfrm>
            <a:off x="304799" y="443729"/>
            <a:ext cx="13761747" cy="7310928"/>
          </a:xfrm>
          <a:prstGeom prst="rect">
            <a:avLst/>
          </a:prstGeom>
        </p:spPr>
      </p:pic>
    </p:spTree>
    <p:extLst>
      <p:ext uri="{BB962C8B-B14F-4D97-AF65-F5344CB8AC3E}">
        <p14:creationId xmlns:p14="http://schemas.microsoft.com/office/powerpoint/2010/main" val="12295944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87BC09-1C44-CC4F-5AF2-388D4AEA90E0}"/>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85EE12CB-1E8B-B7D6-203B-FB3ED31A7B35}"/>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9FF6B587-155F-2472-AFDA-719E7F538A7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86ED8850-FCE1-F6EB-BA11-A036BB57A4DD}"/>
              </a:ext>
            </a:extLst>
          </p:cNvPr>
          <p:cNvPicPr>
            <a:picLocks noChangeAspect="1"/>
          </p:cNvPicPr>
          <p:nvPr/>
        </p:nvPicPr>
        <p:blipFill>
          <a:blip r:embed="rId2"/>
          <a:stretch>
            <a:fillRect/>
          </a:stretch>
        </p:blipFill>
        <p:spPr>
          <a:xfrm>
            <a:off x="581709" y="493304"/>
            <a:ext cx="13639800" cy="6288496"/>
          </a:xfrm>
          <a:prstGeom prst="rect">
            <a:avLst/>
          </a:prstGeom>
        </p:spPr>
      </p:pic>
    </p:spTree>
    <p:extLst>
      <p:ext uri="{BB962C8B-B14F-4D97-AF65-F5344CB8AC3E}">
        <p14:creationId xmlns:p14="http://schemas.microsoft.com/office/powerpoint/2010/main" val="1500207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4E6584-C31A-0745-BDAA-5FA14376D99F}"/>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31057EE6-F03A-10A8-BD86-CD59543FC686}"/>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1A09E2FC-21C8-796D-60F3-B0F9DFD7423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CDBA52FE-0D7A-BCAA-440E-CBB1B9D130B7}"/>
              </a:ext>
            </a:extLst>
          </p:cNvPr>
          <p:cNvPicPr>
            <a:picLocks noChangeAspect="1"/>
          </p:cNvPicPr>
          <p:nvPr/>
        </p:nvPicPr>
        <p:blipFill>
          <a:blip r:embed="rId2"/>
          <a:stretch>
            <a:fillRect/>
          </a:stretch>
        </p:blipFill>
        <p:spPr>
          <a:xfrm>
            <a:off x="457200" y="474943"/>
            <a:ext cx="13563368" cy="7279714"/>
          </a:xfrm>
          <a:prstGeom prst="rect">
            <a:avLst/>
          </a:prstGeom>
        </p:spPr>
      </p:pic>
    </p:spTree>
    <p:extLst>
      <p:ext uri="{BB962C8B-B14F-4D97-AF65-F5344CB8AC3E}">
        <p14:creationId xmlns:p14="http://schemas.microsoft.com/office/powerpoint/2010/main" val="18649570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768486-D580-5F53-1B68-1A6189B7FDAF}"/>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D9A02198-E1CF-17AB-444C-5AE234FFFBC7}"/>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0C3CE7A2-FC0A-2834-04EA-B6361EA70F8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35E76F2A-8B7C-0341-0DAE-C2FC05807A09}"/>
              </a:ext>
            </a:extLst>
          </p:cNvPr>
          <p:cNvPicPr>
            <a:picLocks noChangeAspect="1"/>
          </p:cNvPicPr>
          <p:nvPr/>
        </p:nvPicPr>
        <p:blipFill>
          <a:blip r:embed="rId2"/>
          <a:stretch>
            <a:fillRect/>
          </a:stretch>
        </p:blipFill>
        <p:spPr>
          <a:xfrm>
            <a:off x="304800" y="474943"/>
            <a:ext cx="14204320" cy="7279714"/>
          </a:xfrm>
          <a:prstGeom prst="rect">
            <a:avLst/>
          </a:prstGeom>
        </p:spPr>
      </p:pic>
    </p:spTree>
    <p:extLst>
      <p:ext uri="{BB962C8B-B14F-4D97-AF65-F5344CB8AC3E}">
        <p14:creationId xmlns:p14="http://schemas.microsoft.com/office/powerpoint/2010/main" val="31427894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249934-622B-E413-A560-8DB40A3A1F6D}"/>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D5693514-619E-4644-FF1A-8236634A07F5}"/>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7B042591-736F-C8BC-BABD-B4401878532E}"/>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792732A5-3F87-AA2B-A2A4-81BC8C373CB8}"/>
              </a:ext>
            </a:extLst>
          </p:cNvPr>
          <p:cNvPicPr>
            <a:picLocks noChangeAspect="1"/>
          </p:cNvPicPr>
          <p:nvPr/>
        </p:nvPicPr>
        <p:blipFill>
          <a:blip r:embed="rId2"/>
          <a:stretch>
            <a:fillRect/>
          </a:stretch>
        </p:blipFill>
        <p:spPr>
          <a:xfrm>
            <a:off x="533400" y="474943"/>
            <a:ext cx="13824976" cy="7279714"/>
          </a:xfrm>
          <a:prstGeom prst="rect">
            <a:avLst/>
          </a:prstGeom>
        </p:spPr>
      </p:pic>
    </p:spTree>
    <p:extLst>
      <p:ext uri="{BB962C8B-B14F-4D97-AF65-F5344CB8AC3E}">
        <p14:creationId xmlns:p14="http://schemas.microsoft.com/office/powerpoint/2010/main" val="36241601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A914A8-31A2-7557-FFAB-916F422CF637}"/>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6ADC6744-C8A9-F0E6-6E8F-506450600AE4}"/>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202C6DBE-55F6-36B5-F1EB-B791E710635B}"/>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078A425-0637-7028-7E36-80EE87799A70}"/>
              </a:ext>
            </a:extLst>
          </p:cNvPr>
          <p:cNvPicPr>
            <a:picLocks noChangeAspect="1"/>
          </p:cNvPicPr>
          <p:nvPr/>
        </p:nvPicPr>
        <p:blipFill>
          <a:blip r:embed="rId2"/>
          <a:stretch>
            <a:fillRect/>
          </a:stretch>
        </p:blipFill>
        <p:spPr>
          <a:xfrm>
            <a:off x="457200" y="358075"/>
            <a:ext cx="13338719" cy="7513450"/>
          </a:xfrm>
          <a:prstGeom prst="rect">
            <a:avLst/>
          </a:prstGeom>
        </p:spPr>
      </p:pic>
    </p:spTree>
    <p:extLst>
      <p:ext uri="{BB962C8B-B14F-4D97-AF65-F5344CB8AC3E}">
        <p14:creationId xmlns:p14="http://schemas.microsoft.com/office/powerpoint/2010/main" val="15917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CB06855C-133C-1F0E-6082-FDF3F6898A68}"/>
              </a:ext>
            </a:extLst>
          </p:cNvPr>
          <p:cNvSpPr>
            <a:spLocks noGrp="1"/>
          </p:cNvSpPr>
          <p:nvPr>
            <p:ph type="media" sz="quarter" idx="19"/>
          </p:nvPr>
        </p:nvSpPr>
        <p:spPr>
          <a:xfrm>
            <a:off x="838200" y="914400"/>
            <a:ext cx="13306424" cy="4491990"/>
          </a:xfrm>
        </p:spPr>
        <p:txBody>
          <a:bodyPr/>
          <a:lstStyle/>
          <a:p>
            <a:pPr>
              <a:buNone/>
            </a:pPr>
            <a:r>
              <a:rPr lang="en-US" b="1" dirty="0">
                <a:solidFill>
                  <a:srgbClr val="FF0000"/>
                </a:solidFill>
              </a:rPr>
              <a:t>5. Flow Control</a:t>
            </a:r>
          </a:p>
          <a:p>
            <a:pPr>
              <a:buFont typeface="Arial" panose="020B0604020202020204" pitchFamily="34" charset="0"/>
              <a:buChar char="•"/>
            </a:pPr>
            <a:r>
              <a:rPr lang="en-US" dirty="0"/>
              <a:t>Managing the rate of data transmission between sender and receiver to prevent buffer overflow.</a:t>
            </a:r>
          </a:p>
          <a:p>
            <a:pPr>
              <a:buFont typeface="Arial" panose="020B0604020202020204" pitchFamily="34" charset="0"/>
              <a:buChar char="•"/>
            </a:pPr>
            <a:r>
              <a:rPr lang="en-US" b="1" dirty="0"/>
              <a:t>Purpose</a:t>
            </a:r>
            <a:r>
              <a:rPr lang="en-US" dirty="0"/>
              <a:t>: Ensures that a fast sender does not overwhelm a slower receiver.</a:t>
            </a:r>
          </a:p>
          <a:p>
            <a:pPr>
              <a:buFont typeface="Arial" panose="020B0604020202020204" pitchFamily="34" charset="0"/>
              <a:buChar char="•"/>
            </a:pPr>
            <a:r>
              <a:rPr lang="en-US" b="1" dirty="0"/>
              <a:t>Example</a:t>
            </a:r>
            <a:r>
              <a:rPr lang="en-US" dirty="0"/>
              <a:t>: Sliding Window Protocol.</a:t>
            </a:r>
          </a:p>
          <a:p>
            <a:endParaRPr lang="en-IN" dirty="0"/>
          </a:p>
        </p:txBody>
      </p:sp>
    </p:spTree>
    <p:extLst>
      <p:ext uri="{BB962C8B-B14F-4D97-AF65-F5344CB8AC3E}">
        <p14:creationId xmlns:p14="http://schemas.microsoft.com/office/powerpoint/2010/main" val="35084705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81F8B0-6BFB-DDFD-F06A-DE854CEC138D}"/>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3D06910F-2066-D685-4FEB-7002BED36BF3}"/>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DABFF00F-C811-9459-3EB1-A6770980822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55B1888A-758B-A66A-53F3-B92F40C4DA38}"/>
              </a:ext>
            </a:extLst>
          </p:cNvPr>
          <p:cNvPicPr>
            <a:picLocks noChangeAspect="1"/>
          </p:cNvPicPr>
          <p:nvPr/>
        </p:nvPicPr>
        <p:blipFill>
          <a:blip r:embed="rId2"/>
          <a:stretch>
            <a:fillRect/>
          </a:stretch>
        </p:blipFill>
        <p:spPr>
          <a:xfrm>
            <a:off x="457200" y="481369"/>
            <a:ext cx="13639800" cy="7416641"/>
          </a:xfrm>
          <a:prstGeom prst="rect">
            <a:avLst/>
          </a:prstGeom>
        </p:spPr>
      </p:pic>
    </p:spTree>
    <p:extLst>
      <p:ext uri="{BB962C8B-B14F-4D97-AF65-F5344CB8AC3E}">
        <p14:creationId xmlns:p14="http://schemas.microsoft.com/office/powerpoint/2010/main" val="6398453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8B0E-399D-B07F-2B24-17E651D1B3F4}"/>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E827A8F7-8C1E-74A4-7C40-8EADAE3870B4}"/>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079E44B3-320F-0825-E411-878FBB69095A}"/>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C0842E2C-36FB-8A49-ED08-C65EFFCB1408}"/>
              </a:ext>
            </a:extLst>
          </p:cNvPr>
          <p:cNvPicPr>
            <a:picLocks noChangeAspect="1"/>
          </p:cNvPicPr>
          <p:nvPr/>
        </p:nvPicPr>
        <p:blipFill>
          <a:blip r:embed="rId2"/>
          <a:stretch>
            <a:fillRect/>
          </a:stretch>
        </p:blipFill>
        <p:spPr>
          <a:xfrm>
            <a:off x="457199" y="474943"/>
            <a:ext cx="13682869" cy="7279714"/>
          </a:xfrm>
          <a:prstGeom prst="rect">
            <a:avLst/>
          </a:prstGeom>
        </p:spPr>
      </p:pic>
    </p:spTree>
    <p:extLst>
      <p:ext uri="{BB962C8B-B14F-4D97-AF65-F5344CB8AC3E}">
        <p14:creationId xmlns:p14="http://schemas.microsoft.com/office/powerpoint/2010/main" val="32999722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B387F9-6590-B33D-FBDD-8F37C85ABE28}"/>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627CD22D-CB3F-F32F-13F9-4D0DD640ACC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69B33CDD-818C-E7B3-9C51-C7B8B440AB67}"/>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AF7543FC-76B4-0A2B-977E-422F91CFB439}"/>
              </a:ext>
            </a:extLst>
          </p:cNvPr>
          <p:cNvPicPr>
            <a:picLocks noChangeAspect="1"/>
          </p:cNvPicPr>
          <p:nvPr/>
        </p:nvPicPr>
        <p:blipFill>
          <a:blip r:embed="rId2"/>
          <a:stretch>
            <a:fillRect/>
          </a:stretch>
        </p:blipFill>
        <p:spPr>
          <a:xfrm>
            <a:off x="457200" y="463926"/>
            <a:ext cx="13487400" cy="7354848"/>
          </a:xfrm>
          <a:prstGeom prst="rect">
            <a:avLst/>
          </a:prstGeom>
        </p:spPr>
      </p:pic>
    </p:spTree>
    <p:extLst>
      <p:ext uri="{BB962C8B-B14F-4D97-AF65-F5344CB8AC3E}">
        <p14:creationId xmlns:p14="http://schemas.microsoft.com/office/powerpoint/2010/main" val="20579259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94FCD5-97BE-24E4-51F4-3442F7944548}"/>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57154B8D-A5CF-531E-5586-1EFE4D3889E7}"/>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6A512DE2-6BE6-7C15-B850-C7E671C52859}"/>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A55F4103-7131-34A7-10D7-DEAE880D07BA}"/>
              </a:ext>
            </a:extLst>
          </p:cNvPr>
          <p:cNvPicPr>
            <a:picLocks noChangeAspect="1"/>
          </p:cNvPicPr>
          <p:nvPr/>
        </p:nvPicPr>
        <p:blipFill>
          <a:blip r:embed="rId2"/>
          <a:stretch>
            <a:fillRect/>
          </a:stretch>
        </p:blipFill>
        <p:spPr>
          <a:xfrm>
            <a:off x="457200" y="474943"/>
            <a:ext cx="13580260" cy="7373657"/>
          </a:xfrm>
          <a:prstGeom prst="rect">
            <a:avLst/>
          </a:prstGeom>
        </p:spPr>
      </p:pic>
    </p:spTree>
    <p:extLst>
      <p:ext uri="{BB962C8B-B14F-4D97-AF65-F5344CB8AC3E}">
        <p14:creationId xmlns:p14="http://schemas.microsoft.com/office/powerpoint/2010/main" val="11446415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35BA2C-862D-8DEE-87C8-67DED4818F03}"/>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D1F0F224-4BF8-9B6F-A55A-85C5FAB33D1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1F2635BE-641A-258E-51DE-196A629A4A93}"/>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136BCB7C-E225-DD7D-5D8B-5DC75DA7128A}"/>
              </a:ext>
            </a:extLst>
          </p:cNvPr>
          <p:cNvPicPr>
            <a:picLocks noChangeAspect="1"/>
          </p:cNvPicPr>
          <p:nvPr/>
        </p:nvPicPr>
        <p:blipFill>
          <a:blip r:embed="rId2"/>
          <a:stretch>
            <a:fillRect/>
          </a:stretch>
        </p:blipFill>
        <p:spPr>
          <a:xfrm>
            <a:off x="304799" y="474943"/>
            <a:ext cx="13698521" cy="7373657"/>
          </a:xfrm>
          <a:prstGeom prst="rect">
            <a:avLst/>
          </a:prstGeom>
        </p:spPr>
      </p:pic>
    </p:spTree>
    <p:extLst>
      <p:ext uri="{BB962C8B-B14F-4D97-AF65-F5344CB8AC3E}">
        <p14:creationId xmlns:p14="http://schemas.microsoft.com/office/powerpoint/2010/main" val="27368833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A3CD9-5C3C-A6CF-5289-9EA17AD00E5B}"/>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86993007-D0FD-A4B2-2855-0C1711372720}"/>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0BEA3B27-418C-6745-05ED-2EA5CA847C35}"/>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82A2892F-EFF3-589B-C4E8-D496DEF3A48F}"/>
              </a:ext>
            </a:extLst>
          </p:cNvPr>
          <p:cNvPicPr>
            <a:picLocks noChangeAspect="1"/>
          </p:cNvPicPr>
          <p:nvPr/>
        </p:nvPicPr>
        <p:blipFill>
          <a:blip r:embed="rId2"/>
          <a:stretch>
            <a:fillRect/>
          </a:stretch>
        </p:blipFill>
        <p:spPr>
          <a:xfrm>
            <a:off x="533400" y="503403"/>
            <a:ext cx="13657038" cy="7116597"/>
          </a:xfrm>
          <a:prstGeom prst="rect">
            <a:avLst/>
          </a:prstGeom>
        </p:spPr>
      </p:pic>
    </p:spTree>
    <p:extLst>
      <p:ext uri="{BB962C8B-B14F-4D97-AF65-F5344CB8AC3E}">
        <p14:creationId xmlns:p14="http://schemas.microsoft.com/office/powerpoint/2010/main" val="12984767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86F93E-9291-CFD7-B9A9-95A5C7A909A4}"/>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71B24B6B-5277-E3B8-B713-57D4065F1575}"/>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AE334E6F-2509-9291-4922-46BD3A06B863}"/>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6B78BC3D-03AC-37A3-8014-4C757810B911}"/>
              </a:ext>
            </a:extLst>
          </p:cNvPr>
          <p:cNvPicPr>
            <a:picLocks noChangeAspect="1"/>
          </p:cNvPicPr>
          <p:nvPr/>
        </p:nvPicPr>
        <p:blipFill>
          <a:blip r:embed="rId2"/>
          <a:stretch>
            <a:fillRect/>
          </a:stretch>
        </p:blipFill>
        <p:spPr>
          <a:xfrm>
            <a:off x="380999" y="474943"/>
            <a:ext cx="13469327" cy="7145057"/>
          </a:xfrm>
          <a:prstGeom prst="rect">
            <a:avLst/>
          </a:prstGeom>
        </p:spPr>
      </p:pic>
    </p:spTree>
    <p:extLst>
      <p:ext uri="{BB962C8B-B14F-4D97-AF65-F5344CB8AC3E}">
        <p14:creationId xmlns:p14="http://schemas.microsoft.com/office/powerpoint/2010/main" val="24205758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FF5730-DBF7-4A8F-2DB9-649B7C08F38F}"/>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67C6B432-FE73-243A-118A-0E8BAC52AE5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CF845809-8874-8B72-4DD6-E53CD50227D1}"/>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1E66FBBC-675E-9246-A072-B3546DC9A55A}"/>
              </a:ext>
            </a:extLst>
          </p:cNvPr>
          <p:cNvPicPr>
            <a:picLocks noChangeAspect="1"/>
          </p:cNvPicPr>
          <p:nvPr/>
        </p:nvPicPr>
        <p:blipFill>
          <a:blip r:embed="rId2"/>
          <a:stretch>
            <a:fillRect/>
          </a:stretch>
        </p:blipFill>
        <p:spPr>
          <a:xfrm>
            <a:off x="380999" y="449236"/>
            <a:ext cx="13971649" cy="6942163"/>
          </a:xfrm>
          <a:prstGeom prst="rect">
            <a:avLst/>
          </a:prstGeom>
        </p:spPr>
      </p:pic>
    </p:spTree>
    <p:extLst>
      <p:ext uri="{BB962C8B-B14F-4D97-AF65-F5344CB8AC3E}">
        <p14:creationId xmlns:p14="http://schemas.microsoft.com/office/powerpoint/2010/main" val="8349176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F2FC7F-7AB1-D18C-87B7-2EF70B4E9BDB}"/>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A5690BEC-B80D-76E3-1879-F09D6F24D691}"/>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88BED5AE-2B25-C1AD-923D-0A9EC684CD6D}"/>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1A1C8A97-A1B8-7030-6C60-9A964606EC20}"/>
              </a:ext>
            </a:extLst>
          </p:cNvPr>
          <p:cNvPicPr>
            <a:picLocks noChangeAspect="1"/>
          </p:cNvPicPr>
          <p:nvPr/>
        </p:nvPicPr>
        <p:blipFill>
          <a:blip r:embed="rId2"/>
          <a:stretch>
            <a:fillRect/>
          </a:stretch>
        </p:blipFill>
        <p:spPr>
          <a:xfrm>
            <a:off x="457200" y="503403"/>
            <a:ext cx="13709904" cy="7251254"/>
          </a:xfrm>
          <a:prstGeom prst="rect">
            <a:avLst/>
          </a:prstGeom>
        </p:spPr>
      </p:pic>
    </p:spTree>
    <p:extLst>
      <p:ext uri="{BB962C8B-B14F-4D97-AF65-F5344CB8AC3E}">
        <p14:creationId xmlns:p14="http://schemas.microsoft.com/office/powerpoint/2010/main" val="33656418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0A8A4-A094-FFF3-6175-B009B556804A}"/>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CAEAD3FF-FA03-C020-5838-51147D97EE06}"/>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F0B2B1A2-E0D3-3E86-295E-BF4122DDB0C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31E29AB0-4611-F26E-EC24-4F1369DC063E}"/>
              </a:ext>
            </a:extLst>
          </p:cNvPr>
          <p:cNvPicPr>
            <a:picLocks noChangeAspect="1"/>
          </p:cNvPicPr>
          <p:nvPr/>
        </p:nvPicPr>
        <p:blipFill>
          <a:blip r:embed="rId2"/>
          <a:stretch>
            <a:fillRect/>
          </a:stretch>
        </p:blipFill>
        <p:spPr>
          <a:xfrm>
            <a:off x="533400" y="381000"/>
            <a:ext cx="13792200" cy="7725787"/>
          </a:xfrm>
          <a:prstGeom prst="rect">
            <a:avLst/>
          </a:prstGeom>
        </p:spPr>
      </p:pic>
    </p:spTree>
    <p:extLst>
      <p:ext uri="{BB962C8B-B14F-4D97-AF65-F5344CB8AC3E}">
        <p14:creationId xmlns:p14="http://schemas.microsoft.com/office/powerpoint/2010/main" val="3208515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448D3EE5-6B77-F783-567D-D55D02BF7B03}"/>
              </a:ext>
            </a:extLst>
          </p:cNvPr>
          <p:cNvSpPr>
            <a:spLocks noGrp="1"/>
          </p:cNvSpPr>
          <p:nvPr>
            <p:ph type="media" sz="quarter" idx="19"/>
          </p:nvPr>
        </p:nvSpPr>
        <p:spPr>
          <a:xfrm>
            <a:off x="990600" y="838200"/>
            <a:ext cx="13306424" cy="4491990"/>
          </a:xfrm>
        </p:spPr>
        <p:txBody>
          <a:bodyPr/>
          <a:lstStyle/>
          <a:p>
            <a:pPr>
              <a:buNone/>
            </a:pPr>
            <a:r>
              <a:rPr lang="en-IN" b="1" dirty="0">
                <a:solidFill>
                  <a:srgbClr val="FF0000"/>
                </a:solidFill>
              </a:rPr>
              <a:t>6. Multi-Access (or Medium Access Control)</a:t>
            </a:r>
          </a:p>
          <a:p>
            <a:pPr>
              <a:buFont typeface="Arial" panose="020B0604020202020204" pitchFamily="34" charset="0"/>
              <a:buChar char="•"/>
            </a:pPr>
            <a:r>
              <a:rPr lang="en-IN" dirty="0"/>
              <a:t>Controls how multiple devices share a common transmission medium.</a:t>
            </a:r>
          </a:p>
          <a:p>
            <a:pPr>
              <a:buFont typeface="Arial" panose="020B0604020202020204" pitchFamily="34" charset="0"/>
              <a:buChar char="•"/>
            </a:pPr>
            <a:r>
              <a:rPr lang="en-IN" b="1" dirty="0"/>
              <a:t>Purpose</a:t>
            </a:r>
            <a:r>
              <a:rPr lang="en-IN" dirty="0"/>
              <a:t>: Prevents data collisions in shared media networks.</a:t>
            </a:r>
          </a:p>
          <a:p>
            <a:pPr>
              <a:buFont typeface="Arial" panose="020B0604020202020204" pitchFamily="34" charset="0"/>
              <a:buChar char="•"/>
            </a:pPr>
            <a:r>
              <a:rPr lang="en-IN" b="1" dirty="0"/>
              <a:t>Techniques</a:t>
            </a:r>
            <a:r>
              <a:rPr lang="en-IN" dirty="0"/>
              <a:t>:</a:t>
            </a:r>
          </a:p>
          <a:p>
            <a:pPr marL="742950" lvl="1" indent="-285750">
              <a:buFont typeface="Arial" panose="020B0604020202020204" pitchFamily="34" charset="0"/>
              <a:buChar char="•"/>
            </a:pPr>
            <a:r>
              <a:rPr lang="en-IN" b="1" dirty="0"/>
              <a:t>CSMA/CD (Carrier Sense Multiple Access with Collision Detection)</a:t>
            </a:r>
            <a:r>
              <a:rPr lang="en-IN" dirty="0"/>
              <a:t> – used in Ethernet</a:t>
            </a:r>
          </a:p>
          <a:p>
            <a:pPr marL="742950" lvl="1" indent="-285750">
              <a:buFont typeface="Arial" panose="020B0604020202020204" pitchFamily="34" charset="0"/>
              <a:buChar char="•"/>
            </a:pPr>
            <a:r>
              <a:rPr lang="en-IN" b="1" dirty="0"/>
              <a:t>CSMA/CA (Collision Avoidance)</a:t>
            </a:r>
            <a:r>
              <a:rPr lang="en-IN" dirty="0"/>
              <a:t> – used in Wi-Fi</a:t>
            </a:r>
          </a:p>
          <a:p>
            <a:endParaRPr lang="en-IN" dirty="0"/>
          </a:p>
        </p:txBody>
      </p:sp>
    </p:spTree>
    <p:extLst>
      <p:ext uri="{BB962C8B-B14F-4D97-AF65-F5344CB8AC3E}">
        <p14:creationId xmlns:p14="http://schemas.microsoft.com/office/powerpoint/2010/main" val="20407259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0710DC-0BAA-DEC0-68EA-E77D9F10EDCF}"/>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A66175E3-D6A8-A6F1-7D63-CEEB523231D4}"/>
              </a:ext>
            </a:extLst>
          </p:cNvPr>
          <p:cNvSpPr>
            <a:spLocks noGrp="1"/>
          </p:cNvSpPr>
          <p:nvPr>
            <p:ph type="body" sz="quarter" idx="18"/>
          </p:nvPr>
        </p:nvSpPr>
        <p:spPr/>
        <p:txBody>
          <a:bodyPr/>
          <a:lstStyle/>
          <a:p>
            <a:endParaRPr lang="en-IN" dirty="0"/>
          </a:p>
        </p:txBody>
      </p:sp>
      <p:sp>
        <p:nvSpPr>
          <p:cNvPr id="4" name="Title 3">
            <a:extLst>
              <a:ext uri="{FF2B5EF4-FFF2-40B4-BE49-F238E27FC236}">
                <a16:creationId xmlns:a16="http://schemas.microsoft.com/office/drawing/2014/main" id="{FB3889FD-6AFE-5695-7BD1-1C23B811202C}"/>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52A117F5-3303-718E-1F38-2C2622AB1E4B}"/>
              </a:ext>
            </a:extLst>
          </p:cNvPr>
          <p:cNvPicPr>
            <a:picLocks noChangeAspect="1"/>
          </p:cNvPicPr>
          <p:nvPr/>
        </p:nvPicPr>
        <p:blipFill>
          <a:blip r:embed="rId2"/>
          <a:stretch>
            <a:fillRect/>
          </a:stretch>
        </p:blipFill>
        <p:spPr>
          <a:xfrm>
            <a:off x="446992" y="685800"/>
            <a:ext cx="13563600" cy="4457700"/>
          </a:xfrm>
          <a:prstGeom prst="rect">
            <a:avLst/>
          </a:prstGeom>
        </p:spPr>
      </p:pic>
    </p:spTree>
    <p:extLst>
      <p:ext uri="{BB962C8B-B14F-4D97-AF65-F5344CB8AC3E}">
        <p14:creationId xmlns:p14="http://schemas.microsoft.com/office/powerpoint/2010/main" val="2874637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C3FCEB-68E2-EAA5-94B0-67AFE7C972B7}"/>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F12BEA77-AFF3-1F0A-4AAD-6A8880DC7E22}"/>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FEE204D9-32E4-2610-C8ED-3ABAA343995B}"/>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597512B1-0F80-E7A9-F798-E1473FD953FC}"/>
              </a:ext>
            </a:extLst>
          </p:cNvPr>
          <p:cNvPicPr>
            <a:picLocks noChangeAspect="1"/>
          </p:cNvPicPr>
          <p:nvPr/>
        </p:nvPicPr>
        <p:blipFill>
          <a:blip r:embed="rId2"/>
          <a:stretch>
            <a:fillRect/>
          </a:stretch>
        </p:blipFill>
        <p:spPr>
          <a:xfrm>
            <a:off x="86409" y="155448"/>
            <a:ext cx="14630400" cy="7918704"/>
          </a:xfrm>
          <a:prstGeom prst="rect">
            <a:avLst/>
          </a:prstGeom>
        </p:spPr>
      </p:pic>
    </p:spTree>
    <p:extLst>
      <p:ext uri="{BB962C8B-B14F-4D97-AF65-F5344CB8AC3E}">
        <p14:creationId xmlns:p14="http://schemas.microsoft.com/office/powerpoint/2010/main" val="10973019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261391-EA4E-EAC6-B4F4-4D557FA7B1C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6E17E5F5-09C1-F078-AD98-139643A81D21}"/>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B15B4FC5-FCC3-6AFA-206E-7E47E28BF336}"/>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3F8F844-FCB7-20E3-AFEF-30449002EEB5}"/>
              </a:ext>
            </a:extLst>
          </p:cNvPr>
          <p:cNvPicPr>
            <a:picLocks noChangeAspect="1"/>
          </p:cNvPicPr>
          <p:nvPr/>
        </p:nvPicPr>
        <p:blipFill>
          <a:blip r:embed="rId2"/>
          <a:stretch>
            <a:fillRect/>
          </a:stretch>
        </p:blipFill>
        <p:spPr>
          <a:xfrm>
            <a:off x="154660" y="401333"/>
            <a:ext cx="14321079" cy="7339553"/>
          </a:xfrm>
          <a:prstGeom prst="rect">
            <a:avLst/>
          </a:prstGeom>
        </p:spPr>
      </p:pic>
    </p:spTree>
    <p:extLst>
      <p:ext uri="{BB962C8B-B14F-4D97-AF65-F5344CB8AC3E}">
        <p14:creationId xmlns:p14="http://schemas.microsoft.com/office/powerpoint/2010/main" val="36105264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4AE17E-DC83-4FC2-DBAF-299EDF81AF18}"/>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BE4257D1-A98F-0696-192C-4BD479B67FB5}"/>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EA72BBD9-947C-0D88-A5EC-6280DC810DB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902DB3A8-CC0A-B7C7-2318-1037795D6174}"/>
              </a:ext>
            </a:extLst>
          </p:cNvPr>
          <p:cNvPicPr>
            <a:picLocks noChangeAspect="1"/>
          </p:cNvPicPr>
          <p:nvPr/>
        </p:nvPicPr>
        <p:blipFill>
          <a:blip r:embed="rId2"/>
          <a:stretch>
            <a:fillRect/>
          </a:stretch>
        </p:blipFill>
        <p:spPr>
          <a:xfrm>
            <a:off x="92279" y="178308"/>
            <a:ext cx="14445842" cy="7872984"/>
          </a:xfrm>
          <a:prstGeom prst="rect">
            <a:avLst/>
          </a:prstGeom>
        </p:spPr>
      </p:pic>
    </p:spTree>
    <p:extLst>
      <p:ext uri="{BB962C8B-B14F-4D97-AF65-F5344CB8AC3E}">
        <p14:creationId xmlns:p14="http://schemas.microsoft.com/office/powerpoint/2010/main" val="4583305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45D992-C364-4B29-A3FD-CB69C8B87D6F}"/>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7B9B37C3-AE13-A4F9-6585-19FF54D2BF6C}"/>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099FAE92-6A7D-3DC5-CA93-67E620960F01}"/>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3EE255B8-CD1F-E7EA-F588-560FA99959DD}"/>
              </a:ext>
            </a:extLst>
          </p:cNvPr>
          <p:cNvPicPr>
            <a:picLocks noChangeAspect="1"/>
          </p:cNvPicPr>
          <p:nvPr/>
        </p:nvPicPr>
        <p:blipFill>
          <a:blip r:embed="rId2"/>
          <a:stretch>
            <a:fillRect/>
          </a:stretch>
        </p:blipFill>
        <p:spPr>
          <a:xfrm>
            <a:off x="253640" y="246888"/>
            <a:ext cx="14376760" cy="7601712"/>
          </a:xfrm>
          <a:prstGeom prst="rect">
            <a:avLst/>
          </a:prstGeom>
        </p:spPr>
      </p:pic>
    </p:spTree>
    <p:extLst>
      <p:ext uri="{BB962C8B-B14F-4D97-AF65-F5344CB8AC3E}">
        <p14:creationId xmlns:p14="http://schemas.microsoft.com/office/powerpoint/2010/main" val="36633348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205304-5CD8-B4A2-4061-EF2B43F1E69C}"/>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EE1D6519-E680-D1CC-927A-AB4250F28A22}"/>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4F42A413-AE06-69B9-72B3-55A874810E49}"/>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2BD09B37-8B6E-76F7-87B6-C8B37EB471C1}"/>
              </a:ext>
            </a:extLst>
          </p:cNvPr>
          <p:cNvPicPr>
            <a:picLocks noChangeAspect="1"/>
          </p:cNvPicPr>
          <p:nvPr/>
        </p:nvPicPr>
        <p:blipFill>
          <a:blip r:embed="rId2"/>
          <a:stretch>
            <a:fillRect/>
          </a:stretch>
        </p:blipFill>
        <p:spPr>
          <a:xfrm>
            <a:off x="84329" y="259842"/>
            <a:ext cx="14461742" cy="7709916"/>
          </a:xfrm>
          <a:prstGeom prst="rect">
            <a:avLst/>
          </a:prstGeom>
        </p:spPr>
      </p:pic>
    </p:spTree>
    <p:extLst>
      <p:ext uri="{BB962C8B-B14F-4D97-AF65-F5344CB8AC3E}">
        <p14:creationId xmlns:p14="http://schemas.microsoft.com/office/powerpoint/2010/main" val="18285922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4FAE57-4743-3E54-6513-EAC9511BB4C4}"/>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EE5F9E58-2D48-89DD-B2FB-30BAF1A0E20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1D962E73-C9E9-BF2A-9B6B-60F5E3E66D6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5CAD09A6-AF09-1A69-4CE1-DCA5D9B9A727}"/>
              </a:ext>
            </a:extLst>
          </p:cNvPr>
          <p:cNvPicPr>
            <a:picLocks noChangeAspect="1"/>
          </p:cNvPicPr>
          <p:nvPr/>
        </p:nvPicPr>
        <p:blipFill>
          <a:blip r:embed="rId2"/>
          <a:stretch>
            <a:fillRect/>
          </a:stretch>
        </p:blipFill>
        <p:spPr>
          <a:xfrm>
            <a:off x="228600" y="370227"/>
            <a:ext cx="14173200" cy="7378922"/>
          </a:xfrm>
          <a:prstGeom prst="rect">
            <a:avLst/>
          </a:prstGeom>
        </p:spPr>
      </p:pic>
    </p:spTree>
    <p:extLst>
      <p:ext uri="{BB962C8B-B14F-4D97-AF65-F5344CB8AC3E}">
        <p14:creationId xmlns:p14="http://schemas.microsoft.com/office/powerpoint/2010/main" val="27324652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AC422E-A68C-EDCC-CED4-10AC74351365}"/>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7DD8782F-9B67-5021-074E-050969289832}"/>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1A66DCA8-B123-AFC1-C53C-2F5C724E341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93396709-9F21-5D9F-64EB-C587B9D4A736}"/>
              </a:ext>
            </a:extLst>
          </p:cNvPr>
          <p:cNvPicPr>
            <a:picLocks noChangeAspect="1"/>
          </p:cNvPicPr>
          <p:nvPr/>
        </p:nvPicPr>
        <p:blipFill>
          <a:blip r:embed="rId2"/>
          <a:stretch>
            <a:fillRect/>
          </a:stretch>
        </p:blipFill>
        <p:spPr>
          <a:xfrm>
            <a:off x="333529" y="228600"/>
            <a:ext cx="13963341" cy="7644929"/>
          </a:xfrm>
          <a:prstGeom prst="rect">
            <a:avLst/>
          </a:prstGeom>
        </p:spPr>
      </p:pic>
    </p:spTree>
    <p:extLst>
      <p:ext uri="{BB962C8B-B14F-4D97-AF65-F5344CB8AC3E}">
        <p14:creationId xmlns:p14="http://schemas.microsoft.com/office/powerpoint/2010/main" val="27168814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A65E01-81F1-728E-FFDE-B61ECAC1CA45}"/>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98685A4F-45A1-D228-E4F6-E9D8E9B12C06}"/>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D7D85CE0-3E6E-3C1E-A9DB-4547C458D383}"/>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46215837-B445-BF73-DA0C-80862365C959}"/>
              </a:ext>
            </a:extLst>
          </p:cNvPr>
          <p:cNvPicPr>
            <a:picLocks noChangeAspect="1"/>
          </p:cNvPicPr>
          <p:nvPr/>
        </p:nvPicPr>
        <p:blipFill>
          <a:blip r:embed="rId2"/>
          <a:stretch>
            <a:fillRect/>
          </a:stretch>
        </p:blipFill>
        <p:spPr>
          <a:xfrm>
            <a:off x="346213" y="107632"/>
            <a:ext cx="13937974" cy="8014335"/>
          </a:xfrm>
          <a:prstGeom prst="rect">
            <a:avLst/>
          </a:prstGeom>
        </p:spPr>
      </p:pic>
    </p:spTree>
    <p:extLst>
      <p:ext uri="{BB962C8B-B14F-4D97-AF65-F5344CB8AC3E}">
        <p14:creationId xmlns:p14="http://schemas.microsoft.com/office/powerpoint/2010/main" val="545548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D12A61-28F3-1FA2-05C7-0970ABB0F23E}"/>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4163D38D-7B87-0ED3-4BB9-4D785A6014CB}"/>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B1459F31-E85E-3266-9C49-C18AB88572F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CE4B525-E928-1EFE-A6A1-1D940E362BFE}"/>
              </a:ext>
            </a:extLst>
          </p:cNvPr>
          <p:cNvPicPr>
            <a:picLocks noChangeAspect="1"/>
          </p:cNvPicPr>
          <p:nvPr/>
        </p:nvPicPr>
        <p:blipFill>
          <a:blip r:embed="rId2"/>
          <a:stretch>
            <a:fillRect/>
          </a:stretch>
        </p:blipFill>
        <p:spPr>
          <a:xfrm>
            <a:off x="152400" y="345376"/>
            <a:ext cx="14325600" cy="7538847"/>
          </a:xfrm>
          <a:prstGeom prst="rect">
            <a:avLst/>
          </a:prstGeom>
        </p:spPr>
      </p:pic>
    </p:spTree>
    <p:extLst>
      <p:ext uri="{BB962C8B-B14F-4D97-AF65-F5344CB8AC3E}">
        <p14:creationId xmlns:p14="http://schemas.microsoft.com/office/powerpoint/2010/main" val="2948217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609600"/>
            <a:ext cx="1676400" cy="739754"/>
          </a:xfrm>
          <a:prstGeom prst="rect">
            <a:avLst/>
          </a:prstGeom>
        </p:spPr>
        <p:txBody>
          <a:bodyPr wrap="square">
            <a:spAutoFit/>
          </a:bodyPr>
          <a:lstStyle/>
          <a:p>
            <a:pPr>
              <a:lnSpc>
                <a:spcPct val="150000"/>
              </a:lnSpc>
            </a:pPr>
            <a:r>
              <a:rPr lang="en-US" sz="3200" b="1" dirty="0">
                <a:solidFill>
                  <a:srgbClr val="3366CC"/>
                </a:solidFill>
                <a:latin typeface="Roboto Medium"/>
              </a:rPr>
              <a:t>QUIZ 1:</a:t>
            </a:r>
          </a:p>
        </p:txBody>
      </p:sp>
      <p:sp>
        <p:nvSpPr>
          <p:cNvPr id="5" name="Rectangle 4"/>
          <p:cNvSpPr/>
          <p:nvPr/>
        </p:nvSpPr>
        <p:spPr>
          <a:xfrm>
            <a:off x="1299411" y="1349354"/>
            <a:ext cx="13258800" cy="6555641"/>
          </a:xfrm>
          <a:prstGeom prst="rect">
            <a:avLst/>
          </a:prstGeom>
        </p:spPr>
        <p:txBody>
          <a:bodyPr wrap="square">
            <a:spAutoFit/>
          </a:bodyPr>
          <a:lstStyle/>
          <a:p>
            <a:r>
              <a:rPr lang="en-US" sz="2800" dirty="0">
                <a:solidFill>
                  <a:srgbClr val="000000"/>
                </a:solidFill>
                <a:latin typeface="Roboto Medium"/>
              </a:rPr>
              <a:t>1) </a:t>
            </a:r>
            <a:r>
              <a:rPr lang="en-US" sz="2800" dirty="0">
                <a:latin typeface="Roboto Medium"/>
              </a:rPr>
              <a:t>The data link layer takes the packets from _________ and encapsulates them into frames for transmission.</a:t>
            </a:r>
            <a:br>
              <a:rPr lang="en-US" sz="2800" dirty="0">
                <a:latin typeface="Roboto Medium"/>
              </a:rPr>
            </a:br>
            <a:r>
              <a:rPr lang="en-US" sz="2800" dirty="0">
                <a:latin typeface="Roboto Medium"/>
              </a:rPr>
              <a:t>a) network layer</a:t>
            </a:r>
            <a:br>
              <a:rPr lang="en-US" sz="2800" dirty="0">
                <a:latin typeface="Roboto Medium"/>
              </a:rPr>
            </a:br>
            <a:r>
              <a:rPr lang="en-US" sz="2800" dirty="0">
                <a:latin typeface="Roboto Medium"/>
              </a:rPr>
              <a:t>b) physical layer</a:t>
            </a:r>
            <a:br>
              <a:rPr lang="en-US" sz="2800" dirty="0">
                <a:latin typeface="Roboto Medium"/>
              </a:rPr>
            </a:br>
            <a:r>
              <a:rPr lang="en-US" sz="2800" dirty="0">
                <a:latin typeface="Roboto Medium"/>
              </a:rPr>
              <a:t>c) transport layer</a:t>
            </a:r>
            <a:br>
              <a:rPr lang="en-US" sz="2800" dirty="0">
                <a:latin typeface="Roboto Medium"/>
              </a:rPr>
            </a:br>
            <a:r>
              <a:rPr lang="en-US" sz="2800" dirty="0">
                <a:latin typeface="Roboto Medium"/>
              </a:rPr>
              <a:t>d) application layer</a:t>
            </a:r>
            <a:br>
              <a:rPr lang="en-US" sz="2800" dirty="0">
                <a:latin typeface="Roboto Medium"/>
              </a:rPr>
            </a:br>
            <a:r>
              <a:rPr lang="en-US" sz="2800" dirty="0">
                <a:latin typeface="Roboto Medium"/>
              </a:rPr>
              <a:t>Answer: a</a:t>
            </a:r>
          </a:p>
          <a:p>
            <a:endParaRPr lang="en-IN" sz="2800" dirty="0">
              <a:solidFill>
                <a:srgbClr val="000000"/>
              </a:solidFill>
              <a:latin typeface="Roboto Medium"/>
            </a:endParaRPr>
          </a:p>
          <a:p>
            <a:r>
              <a:rPr lang="en-IN" sz="2800" dirty="0">
                <a:latin typeface="Roboto Medium"/>
              </a:rPr>
              <a:t>2) </a:t>
            </a:r>
            <a:r>
              <a:rPr lang="en-US" sz="2800" dirty="0">
                <a:latin typeface="Roboto Medium"/>
              </a:rPr>
              <a:t>Header of a frame generally contains ______________</a:t>
            </a:r>
            <a:br>
              <a:rPr lang="en-US" sz="2800" dirty="0">
                <a:latin typeface="Roboto Medium"/>
              </a:rPr>
            </a:br>
            <a:r>
              <a:rPr lang="en-US" sz="2800" dirty="0">
                <a:latin typeface="Roboto Medium"/>
              </a:rPr>
              <a:t>a) synchronization bytes</a:t>
            </a:r>
            <a:br>
              <a:rPr lang="en-US" sz="2800" dirty="0">
                <a:latin typeface="Roboto Medium"/>
              </a:rPr>
            </a:br>
            <a:r>
              <a:rPr lang="en-US" sz="2800" dirty="0">
                <a:latin typeface="Roboto Medium"/>
              </a:rPr>
              <a:t>b) addresses</a:t>
            </a:r>
            <a:br>
              <a:rPr lang="en-US" sz="2800" dirty="0">
                <a:latin typeface="Roboto Medium"/>
              </a:rPr>
            </a:br>
            <a:r>
              <a:rPr lang="en-US" sz="2800" dirty="0">
                <a:latin typeface="Roboto Medium"/>
              </a:rPr>
              <a:t>c) frame identifier</a:t>
            </a:r>
            <a:br>
              <a:rPr lang="en-US" sz="2800" dirty="0">
                <a:latin typeface="Roboto Medium"/>
              </a:rPr>
            </a:br>
            <a:r>
              <a:rPr lang="en-US" sz="2800" dirty="0">
                <a:latin typeface="Roboto Medium"/>
              </a:rPr>
              <a:t>d) all of the mentioned</a:t>
            </a:r>
            <a:br>
              <a:rPr lang="en-US" sz="2800" dirty="0">
                <a:latin typeface="Roboto Medium"/>
              </a:rPr>
            </a:br>
            <a:r>
              <a:rPr lang="en-US" sz="2800" dirty="0">
                <a:latin typeface="Roboto Medium"/>
              </a:rPr>
              <a:t>Answer: d</a:t>
            </a:r>
          </a:p>
          <a:p>
            <a:endParaRPr lang="en-IN" sz="2800" dirty="0">
              <a:latin typeface="Roboto Medium"/>
            </a:endParaRPr>
          </a:p>
        </p:txBody>
      </p:sp>
    </p:spTree>
    <p:extLst>
      <p:ext uri="{BB962C8B-B14F-4D97-AF65-F5344CB8AC3E}">
        <p14:creationId xmlns:p14="http://schemas.microsoft.com/office/powerpoint/2010/main" val="13411000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95E891-A45A-2E56-F87D-13F5C549BD0B}"/>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93B50167-8257-CC91-DC3A-27D56BC29411}"/>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4F051939-A3D8-BEC4-E6C4-B067226992D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190D2A8D-D4B8-2BB2-5CE5-A02D07F0B1E0}"/>
              </a:ext>
            </a:extLst>
          </p:cNvPr>
          <p:cNvPicPr>
            <a:picLocks noChangeAspect="1"/>
          </p:cNvPicPr>
          <p:nvPr/>
        </p:nvPicPr>
        <p:blipFill>
          <a:blip r:embed="rId2"/>
          <a:stretch>
            <a:fillRect/>
          </a:stretch>
        </p:blipFill>
        <p:spPr>
          <a:xfrm>
            <a:off x="266700" y="152400"/>
            <a:ext cx="14097000" cy="7775831"/>
          </a:xfrm>
          <a:prstGeom prst="rect">
            <a:avLst/>
          </a:prstGeom>
        </p:spPr>
      </p:pic>
    </p:spTree>
    <p:extLst>
      <p:ext uri="{BB962C8B-B14F-4D97-AF65-F5344CB8AC3E}">
        <p14:creationId xmlns:p14="http://schemas.microsoft.com/office/powerpoint/2010/main" val="14751405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67E5E7-E9EB-0534-1BE7-8378798CE877}"/>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465B7B29-423C-8AAF-6F3B-699183368DF0}"/>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8325C2D9-746E-385F-9C87-320835DD706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B6375D4B-F7AF-AEC7-30D4-EA92B45FED3D}"/>
              </a:ext>
            </a:extLst>
          </p:cNvPr>
          <p:cNvPicPr>
            <a:picLocks noChangeAspect="1"/>
          </p:cNvPicPr>
          <p:nvPr/>
        </p:nvPicPr>
        <p:blipFill>
          <a:blip r:embed="rId2"/>
          <a:stretch>
            <a:fillRect/>
          </a:stretch>
        </p:blipFill>
        <p:spPr>
          <a:xfrm>
            <a:off x="152400" y="339447"/>
            <a:ext cx="14097000" cy="7550706"/>
          </a:xfrm>
          <a:prstGeom prst="rect">
            <a:avLst/>
          </a:prstGeom>
        </p:spPr>
      </p:pic>
    </p:spTree>
    <p:extLst>
      <p:ext uri="{BB962C8B-B14F-4D97-AF65-F5344CB8AC3E}">
        <p14:creationId xmlns:p14="http://schemas.microsoft.com/office/powerpoint/2010/main" val="32830890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623E49-C50E-9AB6-D5F7-EDFB99D38AD2}"/>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CD813179-7AE8-32EF-871E-414CC8327857}"/>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762A5A97-7057-9228-5832-C96AB88A27FF}"/>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8E3BFEB-7417-F3AC-2FBC-7B1B4B16F833}"/>
              </a:ext>
            </a:extLst>
          </p:cNvPr>
          <p:cNvPicPr>
            <a:picLocks noChangeAspect="1"/>
          </p:cNvPicPr>
          <p:nvPr/>
        </p:nvPicPr>
        <p:blipFill>
          <a:blip r:embed="rId2"/>
          <a:stretch>
            <a:fillRect/>
          </a:stretch>
        </p:blipFill>
        <p:spPr>
          <a:xfrm>
            <a:off x="374564" y="474943"/>
            <a:ext cx="13881271" cy="7088124"/>
          </a:xfrm>
          <a:prstGeom prst="rect">
            <a:avLst/>
          </a:prstGeom>
        </p:spPr>
      </p:pic>
    </p:spTree>
    <p:extLst>
      <p:ext uri="{BB962C8B-B14F-4D97-AF65-F5344CB8AC3E}">
        <p14:creationId xmlns:p14="http://schemas.microsoft.com/office/powerpoint/2010/main" val="12019627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618956-CB54-0C83-78B5-F6F4B5153016}"/>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492178DB-1CEC-C705-99C8-03131F323D8F}"/>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01ADAF0A-7E1E-1780-F93C-586D4A4FF7A6}"/>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87AB7960-347A-BF11-FA10-819779DC50E4}"/>
              </a:ext>
            </a:extLst>
          </p:cNvPr>
          <p:cNvPicPr>
            <a:picLocks noChangeAspect="1"/>
          </p:cNvPicPr>
          <p:nvPr/>
        </p:nvPicPr>
        <p:blipFill>
          <a:blip r:embed="rId2"/>
          <a:stretch>
            <a:fillRect/>
          </a:stretch>
        </p:blipFill>
        <p:spPr>
          <a:xfrm>
            <a:off x="294833" y="55054"/>
            <a:ext cx="14213551" cy="8119491"/>
          </a:xfrm>
          <a:prstGeom prst="rect">
            <a:avLst/>
          </a:prstGeom>
        </p:spPr>
      </p:pic>
    </p:spTree>
    <p:extLst>
      <p:ext uri="{BB962C8B-B14F-4D97-AF65-F5344CB8AC3E}">
        <p14:creationId xmlns:p14="http://schemas.microsoft.com/office/powerpoint/2010/main" val="15163425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87CA2-B5D4-F791-AED2-30573BD6A51C}"/>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34D0F839-7C96-17C0-B13D-84E031468393}"/>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E4531ECE-20F7-EDC1-5333-B09DF901BD8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5C3BE51-274F-E267-5629-298A4DA8D0D3}"/>
              </a:ext>
            </a:extLst>
          </p:cNvPr>
          <p:cNvPicPr>
            <a:picLocks noChangeAspect="1"/>
          </p:cNvPicPr>
          <p:nvPr/>
        </p:nvPicPr>
        <p:blipFill>
          <a:blip r:embed="rId2"/>
          <a:stretch>
            <a:fillRect/>
          </a:stretch>
        </p:blipFill>
        <p:spPr>
          <a:xfrm>
            <a:off x="406780" y="474942"/>
            <a:ext cx="14071220" cy="6535457"/>
          </a:xfrm>
          <a:prstGeom prst="rect">
            <a:avLst/>
          </a:prstGeom>
        </p:spPr>
      </p:pic>
    </p:spTree>
    <p:extLst>
      <p:ext uri="{BB962C8B-B14F-4D97-AF65-F5344CB8AC3E}">
        <p14:creationId xmlns:p14="http://schemas.microsoft.com/office/powerpoint/2010/main" val="5155964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258607-C04B-A2D4-539A-AD2CAD3F2870}"/>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B4D9AD8C-567F-C0FD-C996-286955681DB2}"/>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871C291B-C6C9-5D8A-31B0-5CC23CCB00AD}"/>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2137C5C1-5077-B5C1-2A5A-44A14F2B3FBC}"/>
              </a:ext>
            </a:extLst>
          </p:cNvPr>
          <p:cNvPicPr>
            <a:picLocks noChangeAspect="1"/>
          </p:cNvPicPr>
          <p:nvPr/>
        </p:nvPicPr>
        <p:blipFill>
          <a:blip r:embed="rId2"/>
          <a:stretch>
            <a:fillRect/>
          </a:stretch>
        </p:blipFill>
        <p:spPr>
          <a:xfrm>
            <a:off x="190500" y="196215"/>
            <a:ext cx="14249400" cy="7837170"/>
          </a:xfrm>
          <a:prstGeom prst="rect">
            <a:avLst/>
          </a:prstGeom>
        </p:spPr>
      </p:pic>
    </p:spTree>
    <p:extLst>
      <p:ext uri="{BB962C8B-B14F-4D97-AF65-F5344CB8AC3E}">
        <p14:creationId xmlns:p14="http://schemas.microsoft.com/office/powerpoint/2010/main" val="49295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852B59-2C03-0238-AD5A-5C31903D019E}"/>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D9803E99-E345-8D4D-93F6-3A663267CF3D}"/>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46677872-9AD0-B3E0-335C-272FB31ADE59}"/>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B6C246A0-9C19-4800-E598-47A507655BAB}"/>
              </a:ext>
            </a:extLst>
          </p:cNvPr>
          <p:cNvPicPr>
            <a:picLocks noChangeAspect="1"/>
          </p:cNvPicPr>
          <p:nvPr/>
        </p:nvPicPr>
        <p:blipFill>
          <a:blip r:embed="rId2"/>
          <a:stretch>
            <a:fillRect/>
          </a:stretch>
        </p:blipFill>
        <p:spPr>
          <a:xfrm>
            <a:off x="276909" y="491468"/>
            <a:ext cx="14249400" cy="7089077"/>
          </a:xfrm>
          <a:prstGeom prst="rect">
            <a:avLst/>
          </a:prstGeom>
        </p:spPr>
      </p:pic>
    </p:spTree>
    <p:extLst>
      <p:ext uri="{BB962C8B-B14F-4D97-AF65-F5344CB8AC3E}">
        <p14:creationId xmlns:p14="http://schemas.microsoft.com/office/powerpoint/2010/main" val="34336507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E13D27-25D2-87E2-EC31-A5BF1E9B7795}"/>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B15EA2A0-1A24-5B3C-6E5D-F58BE7ABD0FD}"/>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CB652647-7173-DBB7-2183-803EEFB69480}"/>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E4D7B173-93FE-36D1-0027-A78DDEC68A62}"/>
              </a:ext>
            </a:extLst>
          </p:cNvPr>
          <p:cNvPicPr>
            <a:picLocks noChangeAspect="1"/>
          </p:cNvPicPr>
          <p:nvPr/>
        </p:nvPicPr>
        <p:blipFill>
          <a:blip r:embed="rId2"/>
          <a:stretch>
            <a:fillRect/>
          </a:stretch>
        </p:blipFill>
        <p:spPr>
          <a:xfrm>
            <a:off x="161939" y="306324"/>
            <a:ext cx="14306522" cy="7448333"/>
          </a:xfrm>
          <a:prstGeom prst="rect">
            <a:avLst/>
          </a:prstGeom>
        </p:spPr>
      </p:pic>
    </p:spTree>
    <p:extLst>
      <p:ext uri="{BB962C8B-B14F-4D97-AF65-F5344CB8AC3E}">
        <p14:creationId xmlns:p14="http://schemas.microsoft.com/office/powerpoint/2010/main" val="6909644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A35B3D-47DE-9723-01FF-AE24F9BA43F7}"/>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05E1A6A6-4C09-9C99-7D4C-3CE6AACEEEA3}"/>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0A9B1320-B9B5-0969-9335-229C7A75F1E0}"/>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97487923-ED6A-96B5-539F-D57621BC651A}"/>
              </a:ext>
            </a:extLst>
          </p:cNvPr>
          <p:cNvPicPr>
            <a:picLocks noChangeAspect="1"/>
          </p:cNvPicPr>
          <p:nvPr/>
        </p:nvPicPr>
        <p:blipFill>
          <a:blip r:embed="rId2"/>
          <a:stretch>
            <a:fillRect/>
          </a:stretch>
        </p:blipFill>
        <p:spPr>
          <a:xfrm>
            <a:off x="609600" y="464843"/>
            <a:ext cx="6359962" cy="6837013"/>
          </a:xfrm>
          <a:prstGeom prst="rect">
            <a:avLst/>
          </a:prstGeom>
        </p:spPr>
      </p:pic>
      <p:pic>
        <p:nvPicPr>
          <p:cNvPr id="8" name="Picture 7">
            <a:extLst>
              <a:ext uri="{FF2B5EF4-FFF2-40B4-BE49-F238E27FC236}">
                <a16:creationId xmlns:a16="http://schemas.microsoft.com/office/drawing/2014/main" id="{3118D406-97E5-82E2-197E-81BBF24176BC}"/>
              </a:ext>
            </a:extLst>
          </p:cNvPr>
          <p:cNvPicPr>
            <a:picLocks noChangeAspect="1"/>
          </p:cNvPicPr>
          <p:nvPr/>
        </p:nvPicPr>
        <p:blipFill>
          <a:blip r:embed="rId3"/>
          <a:stretch>
            <a:fillRect/>
          </a:stretch>
        </p:blipFill>
        <p:spPr>
          <a:xfrm>
            <a:off x="7228792" y="474942"/>
            <a:ext cx="7315199" cy="6837013"/>
          </a:xfrm>
          <a:prstGeom prst="rect">
            <a:avLst/>
          </a:prstGeom>
        </p:spPr>
      </p:pic>
    </p:spTree>
    <p:extLst>
      <p:ext uri="{BB962C8B-B14F-4D97-AF65-F5344CB8AC3E}">
        <p14:creationId xmlns:p14="http://schemas.microsoft.com/office/powerpoint/2010/main" val="33459363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8B6FF6-D5E1-B01D-9D11-5E12022F3DBB}"/>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AD404902-7849-E2D1-F024-FA93D234D38D}"/>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2488ACE6-00F3-D30B-1DB8-FD43884C8533}"/>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965F1080-A3EE-601E-915D-B057D0B2FF80}"/>
              </a:ext>
            </a:extLst>
          </p:cNvPr>
          <p:cNvPicPr>
            <a:picLocks noChangeAspect="1"/>
          </p:cNvPicPr>
          <p:nvPr/>
        </p:nvPicPr>
        <p:blipFill>
          <a:blip r:embed="rId2"/>
          <a:stretch>
            <a:fillRect/>
          </a:stretch>
        </p:blipFill>
        <p:spPr>
          <a:xfrm>
            <a:off x="304800" y="2754"/>
            <a:ext cx="13944600" cy="7133422"/>
          </a:xfrm>
          <a:prstGeom prst="rect">
            <a:avLst/>
          </a:prstGeom>
        </p:spPr>
      </p:pic>
    </p:spTree>
    <p:extLst>
      <p:ext uri="{BB962C8B-B14F-4D97-AF65-F5344CB8AC3E}">
        <p14:creationId xmlns:p14="http://schemas.microsoft.com/office/powerpoint/2010/main" val="358074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609600"/>
            <a:ext cx="7315200" cy="4708981"/>
          </a:xfrm>
          <a:prstGeom prst="rect">
            <a:avLst/>
          </a:prstGeom>
        </p:spPr>
        <p:txBody>
          <a:bodyPr>
            <a:spAutoFit/>
          </a:bodyPr>
          <a:lstStyle/>
          <a:p>
            <a:pPr>
              <a:lnSpc>
                <a:spcPct val="150000"/>
              </a:lnSpc>
            </a:pPr>
            <a:r>
              <a:rPr lang="en-IN" sz="3200" b="1" dirty="0">
                <a:solidFill>
                  <a:srgbClr val="3366CC"/>
                </a:solidFill>
                <a:latin typeface="Roboto Medium"/>
              </a:rPr>
              <a:t>SUMMARY:</a:t>
            </a:r>
          </a:p>
          <a:p>
            <a:pPr>
              <a:lnSpc>
                <a:spcPct val="150000"/>
              </a:lnSpc>
            </a:pPr>
            <a:endParaRPr lang="en-IN" sz="2800" b="1" dirty="0">
              <a:solidFill>
                <a:srgbClr val="3366CC"/>
              </a:solidFill>
              <a:latin typeface="Roboto Medium"/>
            </a:endParaRPr>
          </a:p>
          <a:p>
            <a:pPr>
              <a:lnSpc>
                <a:spcPct val="150000"/>
              </a:lnSpc>
            </a:pPr>
            <a:endParaRPr lang="en-IN" sz="2800" b="1" dirty="0">
              <a:solidFill>
                <a:srgbClr val="3366CC"/>
              </a:solidFill>
              <a:latin typeface="Roboto Medium"/>
            </a:endParaRPr>
          </a:p>
          <a:p>
            <a:pPr>
              <a:lnSpc>
                <a:spcPct val="150000"/>
              </a:lnSpc>
            </a:pPr>
            <a:endParaRPr lang="en-IN" sz="2800" b="1" dirty="0">
              <a:solidFill>
                <a:srgbClr val="3366CC"/>
              </a:solidFill>
              <a:latin typeface="Roboto Medium"/>
            </a:endParaRPr>
          </a:p>
          <a:p>
            <a:pPr marL="457200" indent="-457200">
              <a:lnSpc>
                <a:spcPct val="150000"/>
              </a:lnSpc>
              <a:buFont typeface="Wingdings" panose="05000000000000000000" pitchFamily="2" charset="2"/>
              <a:buChar char="Ø"/>
            </a:pPr>
            <a:r>
              <a:rPr lang="en-US" sz="2800" dirty="0">
                <a:latin typeface="Roboto Medium"/>
              </a:rPr>
              <a:t>Introduction</a:t>
            </a:r>
          </a:p>
          <a:p>
            <a:pPr marL="457200" indent="-457200">
              <a:lnSpc>
                <a:spcPct val="150000"/>
              </a:lnSpc>
              <a:buFont typeface="Wingdings" panose="05000000000000000000" pitchFamily="2" charset="2"/>
              <a:buChar char="Ø"/>
            </a:pPr>
            <a:r>
              <a:rPr lang="en-US" sz="2800" dirty="0">
                <a:latin typeface="Roboto Medium"/>
              </a:rPr>
              <a:t>Data link layer design issues</a:t>
            </a:r>
          </a:p>
          <a:p>
            <a:pPr marL="457200" indent="-457200">
              <a:lnSpc>
                <a:spcPct val="150000"/>
              </a:lnSpc>
              <a:buFont typeface="Wingdings" panose="05000000000000000000" pitchFamily="2" charset="2"/>
              <a:buChar char="Ø"/>
            </a:pPr>
            <a:r>
              <a:rPr lang="en-US" sz="2800" dirty="0">
                <a:latin typeface="Roboto Medium"/>
              </a:rPr>
              <a:t>Quiz</a:t>
            </a:r>
          </a:p>
        </p:txBody>
      </p:sp>
    </p:spTree>
    <p:extLst>
      <p:ext uri="{BB962C8B-B14F-4D97-AF65-F5344CB8AC3E}">
        <p14:creationId xmlns:p14="http://schemas.microsoft.com/office/powerpoint/2010/main" val="17021219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4017A0-A8EA-7FC1-F121-6D43EF597234}"/>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FF9DBC33-F258-293C-ED21-A3267E814269}"/>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4E7EF973-7B17-090C-6A0F-0877AD40F5EF}"/>
              </a:ext>
            </a:extLst>
          </p:cNvPr>
          <p:cNvSpPr>
            <a:spLocks noGrp="1"/>
          </p:cNvSpPr>
          <p:nvPr>
            <p:ph type="title"/>
          </p:nvPr>
        </p:nvSpPr>
        <p:spPr/>
        <p:txBody>
          <a:bodyPr/>
          <a:lstStyle/>
          <a:p>
            <a:endParaRPr lang="en-IN"/>
          </a:p>
        </p:txBody>
      </p:sp>
      <p:pic>
        <p:nvPicPr>
          <p:cNvPr id="8" name="Picture 7">
            <a:extLst>
              <a:ext uri="{FF2B5EF4-FFF2-40B4-BE49-F238E27FC236}">
                <a16:creationId xmlns:a16="http://schemas.microsoft.com/office/drawing/2014/main" id="{FC17C1BF-E309-0C83-86A4-E88983E38A4F}"/>
              </a:ext>
            </a:extLst>
          </p:cNvPr>
          <p:cNvPicPr>
            <a:picLocks noChangeAspect="1"/>
          </p:cNvPicPr>
          <p:nvPr/>
        </p:nvPicPr>
        <p:blipFill>
          <a:blip r:embed="rId2"/>
          <a:stretch>
            <a:fillRect/>
          </a:stretch>
        </p:blipFill>
        <p:spPr>
          <a:xfrm>
            <a:off x="762000" y="304800"/>
            <a:ext cx="13258800" cy="6648450"/>
          </a:xfrm>
          <a:prstGeom prst="rect">
            <a:avLst/>
          </a:prstGeom>
        </p:spPr>
      </p:pic>
    </p:spTree>
    <p:extLst>
      <p:ext uri="{BB962C8B-B14F-4D97-AF65-F5344CB8AC3E}">
        <p14:creationId xmlns:p14="http://schemas.microsoft.com/office/powerpoint/2010/main" val="32350605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712023-270F-1977-307C-DC6F4A0733E4}"/>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B7E7AC2C-9930-563B-BF02-F03CFD3363E2}"/>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5EAD6310-12A4-5AE4-EEBE-3A095F197667}"/>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0E2C203-5B40-9461-1659-83215695020F}"/>
              </a:ext>
            </a:extLst>
          </p:cNvPr>
          <p:cNvPicPr>
            <a:picLocks noChangeAspect="1"/>
          </p:cNvPicPr>
          <p:nvPr/>
        </p:nvPicPr>
        <p:blipFill>
          <a:blip r:embed="rId2"/>
          <a:stretch>
            <a:fillRect/>
          </a:stretch>
        </p:blipFill>
        <p:spPr>
          <a:xfrm>
            <a:off x="762000" y="474943"/>
            <a:ext cx="13411200" cy="3724275"/>
          </a:xfrm>
          <a:prstGeom prst="rect">
            <a:avLst/>
          </a:prstGeom>
        </p:spPr>
      </p:pic>
      <p:pic>
        <p:nvPicPr>
          <p:cNvPr id="8" name="Picture 7">
            <a:extLst>
              <a:ext uri="{FF2B5EF4-FFF2-40B4-BE49-F238E27FC236}">
                <a16:creationId xmlns:a16="http://schemas.microsoft.com/office/drawing/2014/main" id="{608A6831-2165-8D3A-4A76-757C9733BC32}"/>
              </a:ext>
            </a:extLst>
          </p:cNvPr>
          <p:cNvPicPr>
            <a:picLocks noChangeAspect="1"/>
          </p:cNvPicPr>
          <p:nvPr/>
        </p:nvPicPr>
        <p:blipFill>
          <a:blip r:embed="rId3"/>
          <a:stretch>
            <a:fillRect/>
          </a:stretch>
        </p:blipFill>
        <p:spPr>
          <a:xfrm>
            <a:off x="762000" y="3688662"/>
            <a:ext cx="13411200" cy="4133850"/>
          </a:xfrm>
          <a:prstGeom prst="rect">
            <a:avLst/>
          </a:prstGeom>
        </p:spPr>
      </p:pic>
    </p:spTree>
    <p:extLst>
      <p:ext uri="{BB962C8B-B14F-4D97-AF65-F5344CB8AC3E}">
        <p14:creationId xmlns:p14="http://schemas.microsoft.com/office/powerpoint/2010/main" val="24681326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391E2-9D24-6E99-A454-B2646CF86530}"/>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EDC829D1-F548-3283-E1CE-28B63609B9D9}"/>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908FC5FD-6ADF-57DD-6522-24B5C2D85220}"/>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6C1E4F09-EC9B-0E02-CC19-ABEECF4F187B}"/>
              </a:ext>
            </a:extLst>
          </p:cNvPr>
          <p:cNvPicPr>
            <a:picLocks noChangeAspect="1"/>
          </p:cNvPicPr>
          <p:nvPr/>
        </p:nvPicPr>
        <p:blipFill>
          <a:blip r:embed="rId2"/>
          <a:stretch>
            <a:fillRect/>
          </a:stretch>
        </p:blipFill>
        <p:spPr>
          <a:xfrm>
            <a:off x="533400" y="474943"/>
            <a:ext cx="13411200" cy="6154457"/>
          </a:xfrm>
          <a:prstGeom prst="rect">
            <a:avLst/>
          </a:prstGeom>
        </p:spPr>
      </p:pic>
    </p:spTree>
    <p:extLst>
      <p:ext uri="{BB962C8B-B14F-4D97-AF65-F5344CB8AC3E}">
        <p14:creationId xmlns:p14="http://schemas.microsoft.com/office/powerpoint/2010/main" val="24498205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C59758-36DA-7215-5060-0954E87EE72D}"/>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B67BD78D-AC2F-4356-4C1F-738DF2A93DE8}"/>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7EA9F42F-F73F-5735-9C44-9E5D2A4B6BA1}"/>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B7EDDDE1-102D-BD2C-6F25-71F51A48255B}"/>
              </a:ext>
            </a:extLst>
          </p:cNvPr>
          <p:cNvPicPr>
            <a:picLocks noChangeAspect="1"/>
          </p:cNvPicPr>
          <p:nvPr/>
        </p:nvPicPr>
        <p:blipFill>
          <a:blip r:embed="rId2"/>
          <a:stretch>
            <a:fillRect/>
          </a:stretch>
        </p:blipFill>
        <p:spPr>
          <a:xfrm>
            <a:off x="685799" y="472189"/>
            <a:ext cx="13110119" cy="6648450"/>
          </a:xfrm>
          <a:prstGeom prst="rect">
            <a:avLst/>
          </a:prstGeom>
        </p:spPr>
      </p:pic>
    </p:spTree>
    <p:extLst>
      <p:ext uri="{BB962C8B-B14F-4D97-AF65-F5344CB8AC3E}">
        <p14:creationId xmlns:p14="http://schemas.microsoft.com/office/powerpoint/2010/main" val="8724095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DA7733-4A04-16B6-E7DA-095A2B91C7B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9DDB0131-022C-0BB4-E1AA-9374FFC72841}"/>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D0D06ADF-374F-8C6E-F075-5370C22698AD}"/>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5032167D-9127-BCD7-FC7B-60C46133E740}"/>
              </a:ext>
            </a:extLst>
          </p:cNvPr>
          <p:cNvPicPr>
            <a:picLocks noChangeAspect="1"/>
          </p:cNvPicPr>
          <p:nvPr/>
        </p:nvPicPr>
        <p:blipFill>
          <a:blip r:embed="rId2"/>
          <a:stretch>
            <a:fillRect/>
          </a:stretch>
        </p:blipFill>
        <p:spPr>
          <a:xfrm>
            <a:off x="834480" y="369034"/>
            <a:ext cx="13186320" cy="6972300"/>
          </a:xfrm>
          <a:prstGeom prst="rect">
            <a:avLst/>
          </a:prstGeom>
        </p:spPr>
      </p:pic>
    </p:spTree>
    <p:extLst>
      <p:ext uri="{BB962C8B-B14F-4D97-AF65-F5344CB8AC3E}">
        <p14:creationId xmlns:p14="http://schemas.microsoft.com/office/powerpoint/2010/main" val="24773417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20BD7E-E4F4-6C63-84E8-5E0E5F687328}"/>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86709320-4967-228B-AAF9-4BEF56395511}"/>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F85F1CFA-A60D-AD5F-40F8-6BFAA13AC1BB}"/>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6610418F-4B71-91BE-9C4A-D339B22BA5A8}"/>
              </a:ext>
            </a:extLst>
          </p:cNvPr>
          <p:cNvPicPr>
            <a:picLocks noChangeAspect="1"/>
          </p:cNvPicPr>
          <p:nvPr/>
        </p:nvPicPr>
        <p:blipFill>
          <a:blip r:embed="rId2"/>
          <a:stretch>
            <a:fillRect/>
          </a:stretch>
        </p:blipFill>
        <p:spPr>
          <a:xfrm>
            <a:off x="228600" y="39505"/>
            <a:ext cx="14097000" cy="3197423"/>
          </a:xfrm>
          <a:prstGeom prst="rect">
            <a:avLst/>
          </a:prstGeom>
        </p:spPr>
      </p:pic>
      <p:pic>
        <p:nvPicPr>
          <p:cNvPr id="8" name="Picture 7">
            <a:extLst>
              <a:ext uri="{FF2B5EF4-FFF2-40B4-BE49-F238E27FC236}">
                <a16:creationId xmlns:a16="http://schemas.microsoft.com/office/drawing/2014/main" id="{65923BDB-BD23-BB93-6299-EF4260265E00}"/>
              </a:ext>
            </a:extLst>
          </p:cNvPr>
          <p:cNvPicPr>
            <a:picLocks noChangeAspect="1"/>
          </p:cNvPicPr>
          <p:nvPr/>
        </p:nvPicPr>
        <p:blipFill>
          <a:blip r:embed="rId3"/>
          <a:stretch>
            <a:fillRect/>
          </a:stretch>
        </p:blipFill>
        <p:spPr>
          <a:xfrm>
            <a:off x="228600" y="2862965"/>
            <a:ext cx="14097000" cy="5183232"/>
          </a:xfrm>
          <a:prstGeom prst="rect">
            <a:avLst/>
          </a:prstGeom>
        </p:spPr>
      </p:pic>
    </p:spTree>
    <p:extLst>
      <p:ext uri="{BB962C8B-B14F-4D97-AF65-F5344CB8AC3E}">
        <p14:creationId xmlns:p14="http://schemas.microsoft.com/office/powerpoint/2010/main" val="3133119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AF494B-6A47-85F7-3A4A-AC96BB7B4A76}"/>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128785C3-5976-AFE5-C151-5A2DDC0722BE}"/>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482EB433-5F71-6F47-08A1-6BE96030BEBD}"/>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CEB88A58-9719-5EC8-6D84-4739E1631008}"/>
              </a:ext>
            </a:extLst>
          </p:cNvPr>
          <p:cNvPicPr>
            <a:picLocks noChangeAspect="1"/>
          </p:cNvPicPr>
          <p:nvPr/>
        </p:nvPicPr>
        <p:blipFill>
          <a:blip r:embed="rId2"/>
          <a:stretch>
            <a:fillRect/>
          </a:stretch>
        </p:blipFill>
        <p:spPr>
          <a:xfrm>
            <a:off x="76200" y="35805"/>
            <a:ext cx="14249400" cy="3926595"/>
          </a:xfrm>
          <a:prstGeom prst="rect">
            <a:avLst/>
          </a:prstGeom>
        </p:spPr>
      </p:pic>
      <p:pic>
        <p:nvPicPr>
          <p:cNvPr id="8" name="Picture 7">
            <a:extLst>
              <a:ext uri="{FF2B5EF4-FFF2-40B4-BE49-F238E27FC236}">
                <a16:creationId xmlns:a16="http://schemas.microsoft.com/office/drawing/2014/main" id="{999BE45A-72B9-1B43-5E87-550BBF3BF9B8}"/>
              </a:ext>
            </a:extLst>
          </p:cNvPr>
          <p:cNvPicPr>
            <a:picLocks noChangeAspect="1"/>
          </p:cNvPicPr>
          <p:nvPr/>
        </p:nvPicPr>
        <p:blipFill>
          <a:blip r:embed="rId3"/>
          <a:stretch>
            <a:fillRect/>
          </a:stretch>
        </p:blipFill>
        <p:spPr>
          <a:xfrm>
            <a:off x="76200" y="2971800"/>
            <a:ext cx="14249400" cy="5183232"/>
          </a:xfrm>
          <a:prstGeom prst="rect">
            <a:avLst/>
          </a:prstGeom>
        </p:spPr>
      </p:pic>
    </p:spTree>
    <p:extLst>
      <p:ext uri="{BB962C8B-B14F-4D97-AF65-F5344CB8AC3E}">
        <p14:creationId xmlns:p14="http://schemas.microsoft.com/office/powerpoint/2010/main" val="32526989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92974-2A56-DD7B-33DA-F5D89411473C}"/>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1C47E1BB-E784-8848-B7C6-971A8D6331B2}"/>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F0FC0CF2-4F18-1904-0EAE-90FB2EC2258F}"/>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04EAC33E-79F1-ABB8-D409-CC98E42B58BA}"/>
              </a:ext>
            </a:extLst>
          </p:cNvPr>
          <p:cNvPicPr>
            <a:picLocks noChangeAspect="1"/>
          </p:cNvPicPr>
          <p:nvPr/>
        </p:nvPicPr>
        <p:blipFill>
          <a:blip r:embed="rId2"/>
          <a:stretch>
            <a:fillRect/>
          </a:stretch>
        </p:blipFill>
        <p:spPr>
          <a:xfrm>
            <a:off x="381000" y="152400"/>
            <a:ext cx="13716000" cy="7279714"/>
          </a:xfrm>
          <a:prstGeom prst="rect">
            <a:avLst/>
          </a:prstGeom>
        </p:spPr>
      </p:pic>
    </p:spTree>
    <p:extLst>
      <p:ext uri="{BB962C8B-B14F-4D97-AF65-F5344CB8AC3E}">
        <p14:creationId xmlns:p14="http://schemas.microsoft.com/office/powerpoint/2010/main" val="27039367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E756C0-9868-1567-5EB4-B3144576856C}"/>
              </a:ext>
            </a:extLst>
          </p:cNvPr>
          <p:cNvSpPr>
            <a:spLocks noGrp="1"/>
          </p:cNvSpPr>
          <p:nvPr>
            <p:ph type="title"/>
          </p:nvPr>
        </p:nvSpPr>
        <p:spPr>
          <a:xfrm>
            <a:off x="834480" y="474943"/>
            <a:ext cx="9604919" cy="1005842"/>
          </a:xfrm>
        </p:spPr>
        <p:txBody>
          <a:bodyPr/>
          <a:lstStyle/>
          <a:p>
            <a:r>
              <a:rPr lang="en-US" b="1" dirty="0">
                <a:solidFill>
                  <a:srgbClr val="FF0000"/>
                </a:solidFill>
              </a:rPr>
              <a:t>High-level Data Link Control (HDLC)</a:t>
            </a:r>
            <a:br>
              <a:rPr lang="en-US" b="1" dirty="0"/>
            </a:br>
            <a:endParaRPr lang="en-IN" dirty="0"/>
          </a:p>
        </p:txBody>
      </p:sp>
      <p:sp>
        <p:nvSpPr>
          <p:cNvPr id="5" name="Text Placeholder 2">
            <a:extLst>
              <a:ext uri="{FF2B5EF4-FFF2-40B4-BE49-F238E27FC236}">
                <a16:creationId xmlns:a16="http://schemas.microsoft.com/office/drawing/2014/main" id="{1ADB421B-DDD6-7BC8-3547-FAB57C4411F6}"/>
              </a:ext>
            </a:extLst>
          </p:cNvPr>
          <p:cNvSpPr>
            <a:spLocks noGrp="1"/>
          </p:cNvSpPr>
          <p:nvPr>
            <p:ph type="body" sz="quarter" idx="17"/>
          </p:nvPr>
        </p:nvSpPr>
        <p:spPr>
          <a:xfrm>
            <a:off x="835025" y="2128838"/>
            <a:ext cx="12728575" cy="5183187"/>
          </a:xfrm>
        </p:spPr>
        <p:txBody>
          <a:bodyPr/>
          <a:lstStyle/>
          <a:p>
            <a:pPr marL="0" indent="0" algn="just">
              <a:buNone/>
            </a:pPr>
            <a:r>
              <a:rPr lang="en-US" dirty="0"/>
              <a:t>High-level Data Link Control (HDLC) is a group of communication protocols of the </a:t>
            </a:r>
            <a:r>
              <a:rPr lang="en-US" b="1" dirty="0"/>
              <a:t>data link layer </a:t>
            </a:r>
            <a:r>
              <a:rPr lang="en-US" dirty="0"/>
              <a:t>for transmitting data between network points or nodes.</a:t>
            </a:r>
          </a:p>
          <a:p>
            <a:pPr marL="0" indent="0" algn="just">
              <a:buNone/>
            </a:pPr>
            <a:r>
              <a:rPr lang="en-US" dirty="0"/>
              <a:t>Since it is a </a:t>
            </a:r>
            <a:r>
              <a:rPr lang="en-US" b="1" dirty="0"/>
              <a:t>data link protocol</a:t>
            </a:r>
            <a:r>
              <a:rPr lang="en-US" dirty="0"/>
              <a:t>, data is organized into frames. </a:t>
            </a:r>
          </a:p>
          <a:p>
            <a:pPr marL="0" indent="0" algn="just">
              <a:buNone/>
            </a:pPr>
            <a:r>
              <a:rPr lang="en-US" dirty="0"/>
              <a:t>A frame is transmitted via the network to the destination that verifies its successful arrival.</a:t>
            </a:r>
          </a:p>
          <a:p>
            <a:pPr marL="0" indent="0" algn="just">
              <a:buNone/>
            </a:pPr>
            <a:r>
              <a:rPr lang="en-US" dirty="0"/>
              <a:t>It is a bit - oriented protocol that is applicable for both point - to - point and multipoint communications.</a:t>
            </a:r>
          </a:p>
          <a:p>
            <a:pPr marL="0" indent="0" algn="just">
              <a:buNone/>
            </a:pPr>
            <a:r>
              <a:rPr lang="en-US" dirty="0"/>
              <a:t>It is reliable for data communication in a networks.</a:t>
            </a:r>
            <a:endParaRPr lang="en-IN" dirty="0"/>
          </a:p>
        </p:txBody>
      </p:sp>
    </p:spTree>
    <p:extLst>
      <p:ext uri="{BB962C8B-B14F-4D97-AF65-F5344CB8AC3E}">
        <p14:creationId xmlns:p14="http://schemas.microsoft.com/office/powerpoint/2010/main" val="20405173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518FC-58EC-25F2-B269-44264BC51C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3F8468-7CD0-1627-435E-4C26634C7B88}"/>
              </a:ext>
            </a:extLst>
          </p:cNvPr>
          <p:cNvSpPr>
            <a:spLocks noGrp="1"/>
          </p:cNvSpPr>
          <p:nvPr>
            <p:ph type="title"/>
          </p:nvPr>
        </p:nvSpPr>
        <p:spPr>
          <a:xfrm>
            <a:off x="834480" y="474943"/>
            <a:ext cx="9604919" cy="1005842"/>
          </a:xfrm>
        </p:spPr>
        <p:txBody>
          <a:bodyPr/>
          <a:lstStyle/>
          <a:p>
            <a:r>
              <a:rPr lang="en-US" b="1" dirty="0">
                <a:solidFill>
                  <a:srgbClr val="FF0000"/>
                </a:solidFill>
              </a:rPr>
              <a:t>High-level Data Link Control (HDLC)</a:t>
            </a:r>
            <a:br>
              <a:rPr lang="en-US" b="1" dirty="0"/>
            </a:br>
            <a:endParaRPr lang="en-IN" dirty="0"/>
          </a:p>
        </p:txBody>
      </p:sp>
      <p:sp>
        <p:nvSpPr>
          <p:cNvPr id="5" name="Text Placeholder 2">
            <a:extLst>
              <a:ext uri="{FF2B5EF4-FFF2-40B4-BE49-F238E27FC236}">
                <a16:creationId xmlns:a16="http://schemas.microsoft.com/office/drawing/2014/main" id="{05014572-BC54-1DF1-2342-A9C203F2FC1B}"/>
              </a:ext>
            </a:extLst>
          </p:cNvPr>
          <p:cNvSpPr>
            <a:spLocks noGrp="1"/>
          </p:cNvSpPr>
          <p:nvPr>
            <p:ph type="body" sz="quarter" idx="17"/>
          </p:nvPr>
        </p:nvSpPr>
        <p:spPr>
          <a:xfrm>
            <a:off x="834480" y="1480785"/>
            <a:ext cx="12728575" cy="5183187"/>
          </a:xfrm>
        </p:spPr>
        <p:txBody>
          <a:bodyPr/>
          <a:lstStyle/>
          <a:p>
            <a:pPr marL="0" indent="0">
              <a:buNone/>
            </a:pPr>
            <a:r>
              <a:rPr lang="en-IN" dirty="0">
                <a:solidFill>
                  <a:srgbClr val="FF0000"/>
                </a:solidFill>
              </a:rPr>
              <a:t>Transfer Modes</a:t>
            </a:r>
          </a:p>
          <a:p>
            <a:pPr marL="0" indent="0">
              <a:buNone/>
            </a:pPr>
            <a:r>
              <a:rPr lang="en-IN" dirty="0"/>
              <a:t>HDLC supports two types of transfer modes, normal response mode and asynchronous balanced mode.</a:t>
            </a:r>
          </a:p>
          <a:p>
            <a:r>
              <a:rPr lang="en-IN" b="1" dirty="0"/>
              <a:t>Normal Response Mode (NRM)</a:t>
            </a:r>
          </a:p>
          <a:p>
            <a:r>
              <a:rPr lang="en-IN" b="1" dirty="0"/>
              <a:t>Asynchronous Balanced Mode (ABM)</a:t>
            </a:r>
            <a:endParaRPr lang="en-IN" dirty="0"/>
          </a:p>
        </p:txBody>
      </p:sp>
    </p:spTree>
    <p:extLst>
      <p:ext uri="{BB962C8B-B14F-4D97-AF65-F5344CB8AC3E}">
        <p14:creationId xmlns:p14="http://schemas.microsoft.com/office/powerpoint/2010/main" val="3903566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2286000"/>
            <a:ext cx="7315200" cy="2677656"/>
          </a:xfrm>
          <a:prstGeom prst="rect">
            <a:avLst/>
          </a:prstGeom>
        </p:spPr>
        <p:txBody>
          <a:bodyPr>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RECAP</a:t>
            </a:r>
          </a:p>
          <a:p>
            <a:pPr marL="457200" indent="-457200">
              <a:lnSpc>
                <a:spcPct val="150000"/>
              </a:lnSpc>
              <a:buFont typeface="Wingdings" panose="05000000000000000000" pitchFamily="2" charset="2"/>
              <a:buChar char="Ø"/>
            </a:pPr>
            <a:r>
              <a:rPr lang="en-US" sz="2800" dirty="0">
                <a:latin typeface="Roboto Medium"/>
              </a:rPr>
              <a:t>Introduction</a:t>
            </a:r>
          </a:p>
          <a:p>
            <a:pPr marL="457200" indent="-457200">
              <a:lnSpc>
                <a:spcPct val="150000"/>
              </a:lnSpc>
              <a:buFont typeface="Wingdings" panose="05000000000000000000" pitchFamily="2" charset="2"/>
              <a:buChar char="Ø"/>
            </a:pPr>
            <a:r>
              <a:rPr lang="en-US" sz="2800" dirty="0">
                <a:latin typeface="Roboto Medium"/>
              </a:rPr>
              <a:t>Data link layer design issues</a:t>
            </a:r>
          </a:p>
          <a:p>
            <a:pPr marL="457200" indent="-457200">
              <a:lnSpc>
                <a:spcPct val="150000"/>
              </a:lnSpc>
              <a:buFont typeface="Wingdings" panose="05000000000000000000" pitchFamily="2" charset="2"/>
              <a:buChar char="Ø"/>
            </a:pPr>
            <a:r>
              <a:rPr lang="en-US" sz="2800" dirty="0">
                <a:latin typeface="Roboto Medium"/>
              </a:rPr>
              <a:t>Quiz</a:t>
            </a:r>
          </a:p>
        </p:txBody>
      </p:sp>
      <p:sp>
        <p:nvSpPr>
          <p:cNvPr id="6" name="Rectangle 5"/>
          <p:cNvSpPr/>
          <p:nvPr/>
        </p:nvSpPr>
        <p:spPr>
          <a:xfrm>
            <a:off x="7848600" y="2286000"/>
            <a:ext cx="7315200" cy="1959511"/>
          </a:xfrm>
          <a:prstGeom prst="rect">
            <a:avLst/>
          </a:prstGeom>
        </p:spPr>
        <p:txBody>
          <a:bodyPr>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AGENDA</a:t>
            </a:r>
          </a:p>
          <a:p>
            <a:pPr marL="457200" indent="-457200">
              <a:lnSpc>
                <a:spcPct val="150000"/>
              </a:lnSpc>
              <a:buFont typeface="Wingdings" panose="05000000000000000000" pitchFamily="2" charset="2"/>
              <a:buChar char="Ø"/>
            </a:pPr>
            <a:r>
              <a:rPr lang="en-US" sz="2800" dirty="0">
                <a:latin typeface="Roboto Medium"/>
              </a:rPr>
              <a:t>Error Detection and Correction</a:t>
            </a:r>
          </a:p>
          <a:p>
            <a:pPr marL="457200" indent="-457200">
              <a:lnSpc>
                <a:spcPct val="150000"/>
              </a:lnSpc>
              <a:buFont typeface="Wingdings" panose="05000000000000000000" pitchFamily="2" charset="2"/>
              <a:buChar char="Ø"/>
            </a:pPr>
            <a:r>
              <a:rPr lang="en-US" sz="2800" dirty="0">
                <a:latin typeface="Roboto Medium"/>
              </a:rPr>
              <a:t>Quiz</a:t>
            </a:r>
          </a:p>
        </p:txBody>
      </p:sp>
      <p:sp>
        <p:nvSpPr>
          <p:cNvPr id="7" name="Rectangle 6"/>
          <p:cNvSpPr/>
          <p:nvPr/>
        </p:nvSpPr>
        <p:spPr>
          <a:xfrm>
            <a:off x="986589" y="685800"/>
            <a:ext cx="2600392" cy="584775"/>
          </a:xfrm>
          <a:prstGeom prst="rect">
            <a:avLst/>
          </a:prstGeom>
        </p:spPr>
        <p:txBody>
          <a:bodyPr wrap="none">
            <a:spAutoFit/>
          </a:bodyPr>
          <a:lstStyle/>
          <a:p>
            <a:r>
              <a:rPr lang="en-US" sz="3200" b="1" dirty="0">
                <a:solidFill>
                  <a:srgbClr val="3366CC"/>
                </a:solidFill>
                <a:latin typeface="Roboto Medium"/>
              </a:rPr>
              <a:t>LECTURE 2:</a:t>
            </a:r>
            <a:endParaRPr lang="en-IN" sz="3200" b="1" dirty="0">
              <a:solidFill>
                <a:srgbClr val="3366CC"/>
              </a:solidFill>
            </a:endParaRPr>
          </a:p>
        </p:txBody>
      </p:sp>
    </p:spTree>
    <p:extLst>
      <p:ext uri="{BB962C8B-B14F-4D97-AF65-F5344CB8AC3E}">
        <p14:creationId xmlns:p14="http://schemas.microsoft.com/office/powerpoint/2010/main" val="33061899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84429-8A26-2ABF-D720-0B62917236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8A8890-B711-E801-989A-A85330596723}"/>
              </a:ext>
            </a:extLst>
          </p:cNvPr>
          <p:cNvSpPr>
            <a:spLocks noGrp="1"/>
          </p:cNvSpPr>
          <p:nvPr>
            <p:ph type="title"/>
          </p:nvPr>
        </p:nvSpPr>
        <p:spPr>
          <a:xfrm>
            <a:off x="834480" y="474943"/>
            <a:ext cx="9604919" cy="1005842"/>
          </a:xfrm>
        </p:spPr>
        <p:txBody>
          <a:bodyPr/>
          <a:lstStyle/>
          <a:p>
            <a:r>
              <a:rPr lang="en-US" b="1" dirty="0">
                <a:solidFill>
                  <a:srgbClr val="FF0000"/>
                </a:solidFill>
              </a:rPr>
              <a:t>High-level Data Link Control (HDLC)</a:t>
            </a:r>
            <a:br>
              <a:rPr lang="en-US" b="1" dirty="0"/>
            </a:br>
            <a:endParaRPr lang="en-IN" dirty="0"/>
          </a:p>
        </p:txBody>
      </p:sp>
      <p:sp>
        <p:nvSpPr>
          <p:cNvPr id="5" name="Text Placeholder 2">
            <a:extLst>
              <a:ext uri="{FF2B5EF4-FFF2-40B4-BE49-F238E27FC236}">
                <a16:creationId xmlns:a16="http://schemas.microsoft.com/office/drawing/2014/main" id="{3892A26C-B0EB-0322-FF1B-CDD52D6541CB}"/>
              </a:ext>
            </a:extLst>
          </p:cNvPr>
          <p:cNvSpPr>
            <a:spLocks noGrp="1"/>
          </p:cNvSpPr>
          <p:nvPr>
            <p:ph type="body" sz="quarter" idx="17"/>
          </p:nvPr>
        </p:nvSpPr>
        <p:spPr>
          <a:xfrm>
            <a:off x="834480" y="1480785"/>
            <a:ext cx="12728575" cy="5183187"/>
          </a:xfrm>
        </p:spPr>
        <p:txBody>
          <a:bodyPr/>
          <a:lstStyle/>
          <a:p>
            <a:pPr marL="0" indent="0">
              <a:buNone/>
            </a:pPr>
            <a:r>
              <a:rPr lang="en-IN" dirty="0">
                <a:solidFill>
                  <a:srgbClr val="FF0000"/>
                </a:solidFill>
              </a:rPr>
              <a:t>Transfer Modes</a:t>
            </a:r>
          </a:p>
          <a:p>
            <a:pPr marL="0" indent="0">
              <a:buNone/>
            </a:pPr>
            <a:r>
              <a:rPr lang="en-IN" dirty="0"/>
              <a:t>HDLC supports two types of transfer modes, normal response mode and asynchronous balanced mode.</a:t>
            </a:r>
          </a:p>
          <a:p>
            <a:r>
              <a:rPr lang="en-IN" b="1" dirty="0"/>
              <a:t>Normal Response Mode (NRM)</a:t>
            </a:r>
          </a:p>
          <a:p>
            <a:pPr marL="0" indent="0">
              <a:buNone/>
            </a:pPr>
            <a:r>
              <a:rPr lang="en-US" b="1" dirty="0"/>
              <a:t>Normal Response Mode (NRM)</a:t>
            </a:r>
            <a:r>
              <a:rPr lang="en-US" dirty="0"/>
              <a:t> − Here, two types of stations are there, a primary station that send commands and secondary station that can respond to received commands. </a:t>
            </a:r>
          </a:p>
          <a:p>
            <a:pPr marL="0" indent="0">
              <a:buNone/>
            </a:pPr>
            <a:r>
              <a:rPr lang="en-US" dirty="0"/>
              <a:t>It is used for both point - to - point and multipoint communications.</a:t>
            </a:r>
          </a:p>
        </p:txBody>
      </p:sp>
    </p:spTree>
    <p:extLst>
      <p:ext uri="{BB962C8B-B14F-4D97-AF65-F5344CB8AC3E}">
        <p14:creationId xmlns:p14="http://schemas.microsoft.com/office/powerpoint/2010/main" val="9098069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68DF4D-3FEF-CBEE-8789-FAA0B25954B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344BF65F-A905-56D1-A89E-27687FAF5340}"/>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5C8E896B-747F-16B5-5ED8-823E3F79FD8C}"/>
              </a:ext>
            </a:extLst>
          </p:cNvPr>
          <p:cNvSpPr>
            <a:spLocks noGrp="1"/>
          </p:cNvSpPr>
          <p:nvPr>
            <p:ph type="title"/>
          </p:nvPr>
        </p:nvSpPr>
        <p:spPr/>
        <p:txBody>
          <a:bodyPr/>
          <a:lstStyle/>
          <a:p>
            <a:endParaRPr lang="en-IN"/>
          </a:p>
        </p:txBody>
      </p:sp>
      <p:pic>
        <p:nvPicPr>
          <p:cNvPr id="9218" name="Picture 2">
            <a:extLst>
              <a:ext uri="{FF2B5EF4-FFF2-40B4-BE49-F238E27FC236}">
                <a16:creationId xmlns:a16="http://schemas.microsoft.com/office/drawing/2014/main" id="{4E7A1585-1326-8B49-518A-D3D05E654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66680"/>
            <a:ext cx="13181384" cy="722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3944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302FF-9EE1-67F2-968B-7FD1582B87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1F3E52-47B3-D979-9279-B89E45B1496D}"/>
              </a:ext>
            </a:extLst>
          </p:cNvPr>
          <p:cNvSpPr>
            <a:spLocks noGrp="1"/>
          </p:cNvSpPr>
          <p:nvPr>
            <p:ph type="title"/>
          </p:nvPr>
        </p:nvSpPr>
        <p:spPr>
          <a:xfrm>
            <a:off x="834480" y="474943"/>
            <a:ext cx="9604919" cy="1005842"/>
          </a:xfrm>
        </p:spPr>
        <p:txBody>
          <a:bodyPr/>
          <a:lstStyle/>
          <a:p>
            <a:r>
              <a:rPr lang="en-US" b="1" dirty="0">
                <a:solidFill>
                  <a:srgbClr val="FF0000"/>
                </a:solidFill>
              </a:rPr>
              <a:t>High-level Data Link Control (HDLC)</a:t>
            </a:r>
            <a:br>
              <a:rPr lang="en-US" b="1" dirty="0"/>
            </a:br>
            <a:endParaRPr lang="en-IN" dirty="0"/>
          </a:p>
        </p:txBody>
      </p:sp>
      <p:sp>
        <p:nvSpPr>
          <p:cNvPr id="5" name="Text Placeholder 2">
            <a:extLst>
              <a:ext uri="{FF2B5EF4-FFF2-40B4-BE49-F238E27FC236}">
                <a16:creationId xmlns:a16="http://schemas.microsoft.com/office/drawing/2014/main" id="{617AEC0A-F037-823C-B4B4-15AB470A07FB}"/>
              </a:ext>
            </a:extLst>
          </p:cNvPr>
          <p:cNvSpPr>
            <a:spLocks noGrp="1"/>
          </p:cNvSpPr>
          <p:nvPr>
            <p:ph type="body" sz="quarter" idx="17"/>
          </p:nvPr>
        </p:nvSpPr>
        <p:spPr>
          <a:xfrm>
            <a:off x="834480" y="1480785"/>
            <a:ext cx="12728575" cy="5183187"/>
          </a:xfrm>
        </p:spPr>
        <p:txBody>
          <a:bodyPr/>
          <a:lstStyle/>
          <a:p>
            <a:pPr marL="0" indent="0">
              <a:buNone/>
            </a:pPr>
            <a:r>
              <a:rPr lang="en-IN" dirty="0">
                <a:solidFill>
                  <a:srgbClr val="FF0000"/>
                </a:solidFill>
              </a:rPr>
              <a:t>Transfer Modes</a:t>
            </a:r>
          </a:p>
          <a:p>
            <a:pPr marL="0" indent="0">
              <a:buNone/>
            </a:pPr>
            <a:r>
              <a:rPr lang="en-IN" b="1" dirty="0"/>
              <a:t>2.Asynchronous Balanced Mode (ABM)</a:t>
            </a:r>
          </a:p>
          <a:p>
            <a:pPr marL="0" indent="0">
              <a:buNone/>
            </a:pPr>
            <a:r>
              <a:rPr lang="en-US" dirty="0"/>
              <a:t>Here, the configuration is balanced, i.e. each station can both send commands and respond to commands. </a:t>
            </a:r>
          </a:p>
          <a:p>
            <a:pPr marL="0" indent="0">
              <a:buNone/>
            </a:pPr>
            <a:r>
              <a:rPr lang="en-US" dirty="0"/>
              <a:t>It is used for only point - to - point communications.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 name="Picture 4">
            <a:extLst>
              <a:ext uri="{FF2B5EF4-FFF2-40B4-BE49-F238E27FC236}">
                <a16:creationId xmlns:a16="http://schemas.microsoft.com/office/drawing/2014/main" id="{1F1AA48D-76AB-75C1-AB98-BC8FB4D11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572000"/>
            <a:ext cx="8655324" cy="351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0098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146C0-1997-A365-D155-4A3DE172C5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52BF6F5-A373-45B4-5F47-1641DF940FCE}"/>
              </a:ext>
            </a:extLst>
          </p:cNvPr>
          <p:cNvSpPr>
            <a:spLocks noGrp="1"/>
          </p:cNvSpPr>
          <p:nvPr>
            <p:ph type="title"/>
          </p:nvPr>
        </p:nvSpPr>
        <p:spPr>
          <a:xfrm>
            <a:off x="834480" y="474943"/>
            <a:ext cx="9604919" cy="1005842"/>
          </a:xfrm>
        </p:spPr>
        <p:txBody>
          <a:bodyPr/>
          <a:lstStyle/>
          <a:p>
            <a:r>
              <a:rPr lang="en-US" b="1" dirty="0">
                <a:solidFill>
                  <a:srgbClr val="FF0000"/>
                </a:solidFill>
              </a:rPr>
              <a:t>High-level Data Link Control (HDLC)</a:t>
            </a:r>
            <a:br>
              <a:rPr lang="en-US" b="1" dirty="0"/>
            </a:br>
            <a:endParaRPr lang="en-IN" dirty="0"/>
          </a:p>
        </p:txBody>
      </p:sp>
      <p:sp>
        <p:nvSpPr>
          <p:cNvPr id="5" name="Text Placeholder 2">
            <a:extLst>
              <a:ext uri="{FF2B5EF4-FFF2-40B4-BE49-F238E27FC236}">
                <a16:creationId xmlns:a16="http://schemas.microsoft.com/office/drawing/2014/main" id="{728F87B2-FE6B-88EF-B47A-9308D7B54536}"/>
              </a:ext>
            </a:extLst>
          </p:cNvPr>
          <p:cNvSpPr>
            <a:spLocks noGrp="1"/>
          </p:cNvSpPr>
          <p:nvPr>
            <p:ph type="body" sz="quarter" idx="17"/>
          </p:nvPr>
        </p:nvSpPr>
        <p:spPr>
          <a:xfrm>
            <a:off x="834480" y="1480785"/>
            <a:ext cx="12728575" cy="5183187"/>
          </a:xfrm>
        </p:spPr>
        <p:txBody>
          <a:bodyPr/>
          <a:lstStyle/>
          <a:p>
            <a:pPr marL="0" indent="0">
              <a:buNone/>
            </a:pPr>
            <a:r>
              <a:rPr lang="en-US" b="1" dirty="0"/>
              <a:t>Banking Networks (ATM)</a:t>
            </a:r>
          </a:p>
          <a:p>
            <a:pPr marL="0" indent="0">
              <a:buNone/>
            </a:pPr>
            <a:r>
              <a:rPr lang="en-US" dirty="0"/>
              <a:t> HDLC provides a secure, reliable link between banking systems for transaction processing.</a:t>
            </a:r>
          </a:p>
          <a:p>
            <a:pPr marL="0" indent="0">
              <a:buNone/>
            </a:pPr>
            <a:r>
              <a:rPr lang="en-US" b="1" dirty="0"/>
              <a:t>Example:</a:t>
            </a:r>
            <a:endParaRPr lang="en-US" dirty="0"/>
          </a:p>
          <a:p>
            <a:pPr lvl="1"/>
            <a:r>
              <a:rPr lang="en-US" b="1" dirty="0"/>
              <a:t>ATM machines</a:t>
            </a:r>
            <a:r>
              <a:rPr lang="en-US" dirty="0"/>
              <a:t> communicating with central servers, which use HDLC at the data link layer.</a:t>
            </a:r>
          </a:p>
        </p:txBody>
      </p:sp>
    </p:spTree>
    <p:extLst>
      <p:ext uri="{BB962C8B-B14F-4D97-AF65-F5344CB8AC3E}">
        <p14:creationId xmlns:p14="http://schemas.microsoft.com/office/powerpoint/2010/main" val="13709875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874295" y="1600200"/>
            <a:ext cx="12344401" cy="7042730"/>
          </a:xfrm>
        </p:spPr>
        <p:txBody>
          <a:bodyPr/>
          <a:lstStyle/>
          <a:p>
            <a:pPr marL="457200" indent="-457200" algn="just">
              <a:buFont typeface="Wingdings" panose="05000000000000000000" pitchFamily="2" charset="2"/>
              <a:buChar char="Ø"/>
            </a:pPr>
            <a:r>
              <a:rPr lang="en-US" sz="2800" dirty="0"/>
              <a:t>Ethernet is the technology that is commonly used in wired Local area networks(LANs). </a:t>
            </a:r>
          </a:p>
          <a:p>
            <a:pPr marL="457200" indent="-457200" algn="just">
              <a:buFont typeface="Wingdings" panose="05000000000000000000" pitchFamily="2" charset="2"/>
              <a:buChar char="Ø"/>
            </a:pPr>
            <a:r>
              <a:rPr lang="en-US" sz="2800" dirty="0"/>
              <a:t>A LAN is a network of computers and other electronic devices that covers a small area such as a room, office, or building.</a:t>
            </a:r>
          </a:p>
          <a:p>
            <a:pPr marL="457200" indent="-457200" algn="just">
              <a:buFont typeface="Wingdings" panose="05000000000000000000" pitchFamily="2" charset="2"/>
              <a:buChar char="Ø"/>
            </a:pPr>
            <a:r>
              <a:rPr lang="en-US" sz="2800" dirty="0"/>
              <a:t>Ethernet is a network protocol that controls how data is transmitted over a LAN and is referred to as the IEEE 802.3 protocol. </a:t>
            </a:r>
          </a:p>
        </p:txBody>
      </p:sp>
      <p:sp>
        <p:nvSpPr>
          <p:cNvPr id="6" name="Rectangle 5"/>
          <p:cNvSpPr/>
          <p:nvPr/>
        </p:nvSpPr>
        <p:spPr>
          <a:xfrm>
            <a:off x="838200" y="609600"/>
            <a:ext cx="9067800" cy="742319"/>
          </a:xfrm>
          <a:prstGeom prst="rect">
            <a:avLst/>
          </a:prstGeom>
        </p:spPr>
        <p:txBody>
          <a:bodyPr wrap="square">
            <a:spAutoFit/>
          </a:bodyPr>
          <a:lstStyle/>
          <a:p>
            <a:pPr>
              <a:lnSpc>
                <a:spcPct val="150000"/>
              </a:lnSpc>
            </a:pPr>
            <a:r>
              <a:rPr lang="en-IN" sz="3200" b="1" dirty="0">
                <a:solidFill>
                  <a:srgbClr val="3366CC"/>
                </a:solidFill>
                <a:latin typeface="Roboto Medium"/>
              </a:rPr>
              <a:t>Ethernet:</a:t>
            </a:r>
          </a:p>
        </p:txBody>
      </p:sp>
    </p:spTree>
    <p:extLst>
      <p:ext uri="{BB962C8B-B14F-4D97-AF65-F5344CB8AC3E}">
        <p14:creationId xmlns:p14="http://schemas.microsoft.com/office/powerpoint/2010/main" val="18142413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874295" y="1600200"/>
            <a:ext cx="12344401" cy="7042730"/>
          </a:xfrm>
        </p:spPr>
        <p:txBody>
          <a:bodyPr/>
          <a:lstStyle/>
          <a:p>
            <a:pPr marL="457200" indent="-457200" algn="just">
              <a:buFont typeface="Wingdings" panose="05000000000000000000" pitchFamily="2" charset="2"/>
              <a:buChar char="Ø"/>
            </a:pPr>
            <a:r>
              <a:rPr lang="en-US" sz="2800" dirty="0"/>
              <a:t>When a machine on the network wants to send data to another, it senses the carrier, which is the main wire connecting the devices. </a:t>
            </a:r>
          </a:p>
          <a:p>
            <a:pPr marL="457200" indent="-457200" algn="just">
              <a:buFont typeface="Wingdings" panose="05000000000000000000" pitchFamily="2" charset="2"/>
              <a:buChar char="Ø"/>
            </a:pPr>
            <a:r>
              <a:rPr lang="en-US" sz="2800" dirty="0"/>
              <a:t>If it is free, meaning no one is sending anything, it sends the data packet on the network, and the other devices check the packet to see whether they are the recipient. </a:t>
            </a:r>
          </a:p>
          <a:p>
            <a:pPr marL="457200" indent="-457200" algn="just">
              <a:buFont typeface="Wingdings" panose="05000000000000000000" pitchFamily="2" charset="2"/>
              <a:buChar char="Ø"/>
            </a:pPr>
            <a:r>
              <a:rPr lang="en-US" sz="2800" dirty="0"/>
              <a:t>The recipient consumes the packet.</a:t>
            </a:r>
          </a:p>
          <a:p>
            <a:pPr marL="457200" indent="-457200" algn="just">
              <a:buFont typeface="Wingdings" panose="05000000000000000000" pitchFamily="2" charset="2"/>
              <a:buChar char="Ø"/>
            </a:pPr>
            <a:r>
              <a:rPr lang="en-US" sz="2800" dirty="0"/>
              <a:t> If there is a packet on the highway, the device that wants to send holds back for some thousandths of a second to try again until it can send. </a:t>
            </a:r>
          </a:p>
        </p:txBody>
      </p:sp>
      <p:sp>
        <p:nvSpPr>
          <p:cNvPr id="6" name="Rectangle 5"/>
          <p:cNvSpPr/>
          <p:nvPr/>
        </p:nvSpPr>
        <p:spPr>
          <a:xfrm>
            <a:off x="838200" y="609600"/>
            <a:ext cx="9067800" cy="752065"/>
          </a:xfrm>
          <a:prstGeom prst="rect">
            <a:avLst/>
          </a:prstGeom>
        </p:spPr>
        <p:txBody>
          <a:bodyPr wrap="square">
            <a:spAutoFit/>
          </a:bodyPr>
          <a:lstStyle/>
          <a:p>
            <a:pPr>
              <a:lnSpc>
                <a:spcPct val="150000"/>
              </a:lnSpc>
            </a:pPr>
            <a:r>
              <a:rPr lang="en-IN" sz="3200" b="1" dirty="0">
                <a:solidFill>
                  <a:srgbClr val="3366CC"/>
                </a:solidFill>
                <a:latin typeface="Roboto Medium"/>
              </a:rPr>
              <a:t>How Ethernet Works  :</a:t>
            </a:r>
          </a:p>
        </p:txBody>
      </p:sp>
    </p:spTree>
    <p:extLst>
      <p:ext uri="{BB962C8B-B14F-4D97-AF65-F5344CB8AC3E}">
        <p14:creationId xmlns:p14="http://schemas.microsoft.com/office/powerpoint/2010/main" val="7726649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524000" y="1491670"/>
            <a:ext cx="12344401" cy="7042730"/>
          </a:xfrm>
        </p:spPr>
        <p:txBody>
          <a:bodyPr/>
          <a:lstStyle/>
          <a:p>
            <a:r>
              <a:rPr lang="en-US" dirty="0"/>
              <a:t> Ethernet frame consists of ____________</a:t>
            </a:r>
            <a:br>
              <a:rPr lang="en-US" dirty="0"/>
            </a:br>
            <a:r>
              <a:rPr lang="en-US" dirty="0"/>
              <a:t>a) MAC address</a:t>
            </a:r>
            <a:br>
              <a:rPr lang="en-US" dirty="0"/>
            </a:br>
            <a:r>
              <a:rPr lang="en-US" dirty="0"/>
              <a:t>b) IP address</a:t>
            </a:r>
            <a:br>
              <a:rPr lang="en-US" dirty="0"/>
            </a:br>
            <a:r>
              <a:rPr lang="en-US" dirty="0"/>
              <a:t>c) Default mask</a:t>
            </a:r>
            <a:br>
              <a:rPr lang="en-US" dirty="0"/>
            </a:br>
            <a:r>
              <a:rPr lang="en-US" dirty="0"/>
              <a:t>d) Network address</a:t>
            </a:r>
            <a:br>
              <a:rPr lang="en-US" dirty="0"/>
            </a:br>
            <a:r>
              <a:rPr lang="en-US" dirty="0"/>
              <a:t>Answer: a</a:t>
            </a:r>
          </a:p>
          <a:p>
            <a:r>
              <a:rPr lang="en-US" dirty="0"/>
              <a:t>High speed </a:t>
            </a:r>
            <a:r>
              <a:rPr lang="en-US" dirty="0" err="1"/>
              <a:t>ethernet</a:t>
            </a:r>
            <a:r>
              <a:rPr lang="en-US" dirty="0"/>
              <a:t> works on _________</a:t>
            </a:r>
            <a:br>
              <a:rPr lang="en-US" dirty="0"/>
            </a:br>
            <a:r>
              <a:rPr lang="en-US" dirty="0"/>
              <a:t>a) coaxial cable</a:t>
            </a:r>
            <a:br>
              <a:rPr lang="en-US" dirty="0"/>
            </a:br>
            <a:r>
              <a:rPr lang="en-US" dirty="0"/>
              <a:t>b) twisted pair cable</a:t>
            </a:r>
            <a:br>
              <a:rPr lang="en-US" dirty="0"/>
            </a:br>
            <a:r>
              <a:rPr lang="en-US" dirty="0"/>
              <a:t>c) optical fiber</a:t>
            </a:r>
            <a:br>
              <a:rPr lang="en-US" dirty="0"/>
            </a:br>
            <a:r>
              <a:rPr lang="en-US" dirty="0"/>
              <a:t>d) unshielded twisted pair cable</a:t>
            </a:r>
            <a:br>
              <a:rPr lang="en-US" dirty="0"/>
            </a:br>
            <a:r>
              <a:rPr lang="en-US" dirty="0"/>
              <a:t>Answer: c</a:t>
            </a:r>
          </a:p>
          <a:p>
            <a:pPr marL="0" indent="0">
              <a:buNone/>
            </a:pPr>
            <a:endParaRPr lang="en-US" dirty="0"/>
          </a:p>
        </p:txBody>
      </p:sp>
      <p:sp>
        <p:nvSpPr>
          <p:cNvPr id="6" name="Rectangle 5"/>
          <p:cNvSpPr/>
          <p:nvPr/>
        </p:nvSpPr>
        <p:spPr>
          <a:xfrm>
            <a:off x="838200" y="609600"/>
            <a:ext cx="2438400" cy="742319"/>
          </a:xfrm>
          <a:prstGeom prst="rect">
            <a:avLst/>
          </a:prstGeom>
        </p:spPr>
        <p:txBody>
          <a:bodyPr wrap="square">
            <a:spAutoFit/>
          </a:bodyPr>
          <a:lstStyle/>
          <a:p>
            <a:pPr>
              <a:lnSpc>
                <a:spcPct val="150000"/>
              </a:lnSpc>
            </a:pPr>
            <a:r>
              <a:rPr lang="en-US" sz="3200" b="1" dirty="0">
                <a:solidFill>
                  <a:srgbClr val="3366CC"/>
                </a:solidFill>
                <a:latin typeface="Roboto Medium"/>
              </a:rPr>
              <a:t>QUIZ 12:</a:t>
            </a:r>
          </a:p>
        </p:txBody>
      </p:sp>
    </p:spTree>
    <p:extLst>
      <p:ext uri="{BB962C8B-B14F-4D97-AF65-F5344CB8AC3E}">
        <p14:creationId xmlns:p14="http://schemas.microsoft.com/office/powerpoint/2010/main" val="38194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685800" y="1491670"/>
            <a:ext cx="13182601" cy="7042730"/>
          </a:xfrm>
        </p:spPr>
        <p:txBody>
          <a:bodyPr/>
          <a:lstStyle/>
          <a:p>
            <a:pPr marL="0" indent="0" algn="just">
              <a:buNone/>
            </a:pPr>
            <a:r>
              <a:rPr lang="en-US" sz="2800" dirty="0"/>
              <a:t>What is the main difference among repeater/hub, bridge/switch, and router?</a:t>
            </a:r>
          </a:p>
          <a:p>
            <a:pPr lvl="1" algn="just"/>
            <a:r>
              <a:rPr lang="en-US" sz="2800" dirty="0"/>
              <a:t>Repeater: physical layer (Layer 1) device, sees 1’s and 0’s, naively forwards what it sees in a port to all other ports</a:t>
            </a:r>
          </a:p>
          <a:p>
            <a:pPr lvl="1" algn="just"/>
            <a:r>
              <a:rPr lang="en-US" sz="2800" dirty="0"/>
              <a:t>Switch: data link layer (Layer 2) device, sees frames with layer 2 destination address in a port and may forward a frame only to the port toward the Layer 2 destination</a:t>
            </a:r>
          </a:p>
          <a:p>
            <a:pPr lvl="1" algn="just"/>
            <a:r>
              <a:rPr lang="en-US" sz="2800" dirty="0"/>
              <a:t>Router: network layer (Layer 3) device, sees packets with IP (layer 3) destination addresses, route the packet toward the layer 3 address</a:t>
            </a:r>
          </a:p>
          <a:p>
            <a:pPr marL="0" indent="0" algn="just">
              <a:buNone/>
            </a:pPr>
            <a:endParaRPr lang="en-US" sz="2800" dirty="0"/>
          </a:p>
        </p:txBody>
      </p:sp>
      <p:sp>
        <p:nvSpPr>
          <p:cNvPr id="6" name="Rectangle 5"/>
          <p:cNvSpPr/>
          <p:nvPr/>
        </p:nvSpPr>
        <p:spPr>
          <a:xfrm>
            <a:off x="838200" y="609600"/>
            <a:ext cx="6934200" cy="741742"/>
          </a:xfrm>
          <a:prstGeom prst="rect">
            <a:avLst/>
          </a:prstGeom>
        </p:spPr>
        <p:txBody>
          <a:bodyPr wrap="square">
            <a:spAutoFit/>
          </a:bodyPr>
          <a:lstStyle/>
          <a:p>
            <a:pPr>
              <a:lnSpc>
                <a:spcPct val="150000"/>
              </a:lnSpc>
            </a:pPr>
            <a:r>
              <a:rPr lang="en-US" altLang="en-US" sz="3200" b="1" dirty="0">
                <a:solidFill>
                  <a:srgbClr val="3366CC"/>
                </a:solidFill>
                <a:latin typeface="Roboto Medium"/>
              </a:rPr>
              <a:t>Data Link Layer Switching</a:t>
            </a:r>
            <a:r>
              <a:rPr lang="en-US" sz="3200" b="1" dirty="0">
                <a:solidFill>
                  <a:srgbClr val="3366CC"/>
                </a:solidFill>
                <a:latin typeface="Roboto Medium"/>
              </a:rPr>
              <a:t>:</a:t>
            </a:r>
          </a:p>
        </p:txBody>
      </p:sp>
    </p:spTree>
    <p:extLst>
      <p:ext uri="{BB962C8B-B14F-4D97-AF65-F5344CB8AC3E}">
        <p14:creationId xmlns:p14="http://schemas.microsoft.com/office/powerpoint/2010/main" val="203134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685800" y="1491670"/>
            <a:ext cx="13182601" cy="7042730"/>
          </a:xfrm>
        </p:spPr>
        <p:txBody>
          <a:bodyPr/>
          <a:lstStyle/>
          <a:p>
            <a:pPr marL="457200" indent="-457200">
              <a:buFont typeface="Wingdings" panose="05000000000000000000" pitchFamily="2" charset="2"/>
              <a:buChar char="Ø"/>
            </a:pPr>
            <a:r>
              <a:rPr lang="en-US" altLang="en-US" sz="2800" dirty="0">
                <a:latin typeface="Roboto Medium"/>
              </a:rPr>
              <a:t>Data Link layer device</a:t>
            </a:r>
          </a:p>
          <a:p>
            <a:pPr lvl="1"/>
            <a:r>
              <a:rPr lang="en-US" altLang="en-US" sz="2800" dirty="0">
                <a:latin typeface="Roboto Medium"/>
              </a:rPr>
              <a:t>stores and forwards Ethernet frames</a:t>
            </a:r>
          </a:p>
          <a:p>
            <a:pPr lvl="1"/>
            <a:r>
              <a:rPr lang="en-US" altLang="en-US" sz="2800" dirty="0">
                <a:latin typeface="Roboto Medium"/>
              </a:rPr>
              <a:t>examines frame header and selectively forwards frame based on MAC destination address</a:t>
            </a:r>
          </a:p>
          <a:p>
            <a:pPr lvl="1"/>
            <a:r>
              <a:rPr lang="en-US" altLang="en-US" sz="2800" dirty="0">
                <a:latin typeface="Roboto Medium"/>
              </a:rPr>
              <a:t>when frame is to be forwarded on segment, uses CSMA/CD to access segment</a:t>
            </a:r>
          </a:p>
          <a:p>
            <a:pPr marL="457200" indent="-457200">
              <a:buFont typeface="Wingdings" panose="05000000000000000000" pitchFamily="2" charset="2"/>
              <a:buChar char="Ø"/>
            </a:pPr>
            <a:r>
              <a:rPr lang="en-US" altLang="en-US" sz="2800" dirty="0">
                <a:latin typeface="Roboto Medium"/>
              </a:rPr>
              <a:t>transparent</a:t>
            </a:r>
          </a:p>
          <a:p>
            <a:pPr lvl="1"/>
            <a:r>
              <a:rPr lang="en-US" altLang="en-US" sz="2800" dirty="0">
                <a:latin typeface="Roboto Medium"/>
              </a:rPr>
              <a:t>hosts are unaware of presence of switches</a:t>
            </a:r>
          </a:p>
          <a:p>
            <a:pPr marL="457200" indent="-457200">
              <a:buFont typeface="Wingdings" panose="05000000000000000000" pitchFamily="2" charset="2"/>
              <a:buChar char="Ø"/>
            </a:pPr>
            <a:r>
              <a:rPr lang="en-US" altLang="en-US" sz="2800" dirty="0">
                <a:latin typeface="Roboto Medium"/>
              </a:rPr>
              <a:t>plug-and-play, self-learning</a:t>
            </a:r>
          </a:p>
          <a:p>
            <a:pPr lvl="1"/>
            <a:r>
              <a:rPr lang="en-US" altLang="en-US" sz="2800" dirty="0">
                <a:latin typeface="Roboto Medium"/>
              </a:rPr>
              <a:t>switches do not need to be configured</a:t>
            </a:r>
          </a:p>
          <a:p>
            <a:pPr marL="0" indent="0" algn="just">
              <a:buNone/>
            </a:pPr>
            <a:endParaRPr lang="en-US" sz="2800" dirty="0">
              <a:latin typeface="Roboto Medium"/>
            </a:endParaRPr>
          </a:p>
        </p:txBody>
      </p:sp>
      <p:sp>
        <p:nvSpPr>
          <p:cNvPr id="6" name="Rectangle 5"/>
          <p:cNvSpPr/>
          <p:nvPr/>
        </p:nvSpPr>
        <p:spPr>
          <a:xfrm>
            <a:off x="838200" y="609600"/>
            <a:ext cx="6934200" cy="742319"/>
          </a:xfrm>
          <a:prstGeom prst="rect">
            <a:avLst/>
          </a:prstGeom>
        </p:spPr>
        <p:txBody>
          <a:bodyPr wrap="square">
            <a:spAutoFit/>
          </a:bodyPr>
          <a:lstStyle/>
          <a:p>
            <a:pPr>
              <a:lnSpc>
                <a:spcPct val="150000"/>
              </a:lnSpc>
            </a:pPr>
            <a:r>
              <a:rPr lang="en-US" altLang="en-US" sz="3200" b="1" dirty="0">
                <a:solidFill>
                  <a:srgbClr val="3366CC"/>
                </a:solidFill>
                <a:latin typeface="Roboto Medium"/>
              </a:rPr>
              <a:t>Switch</a:t>
            </a:r>
            <a:r>
              <a:rPr lang="en-US" sz="3200" b="1" dirty="0">
                <a:solidFill>
                  <a:srgbClr val="3366CC"/>
                </a:solidFill>
                <a:latin typeface="Roboto Medium"/>
              </a:rPr>
              <a:t>:</a:t>
            </a:r>
          </a:p>
        </p:txBody>
      </p:sp>
    </p:spTree>
    <p:extLst>
      <p:ext uri="{BB962C8B-B14F-4D97-AF65-F5344CB8AC3E}">
        <p14:creationId xmlns:p14="http://schemas.microsoft.com/office/powerpoint/2010/main" val="264560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1000"/>
                                        <p:tgtEl>
                                          <p:spTgt spid="5">
                                            <p:txEl>
                                              <p:pRg st="7" end="7"/>
                                            </p:txEl>
                                          </p:spTgt>
                                        </p:tgtEl>
                                      </p:cBhvr>
                                    </p:animEffect>
                                    <p:anim calcmode="lin" valueType="num">
                                      <p:cBhvr>
                                        <p:cTn id="5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609600"/>
            <a:ext cx="6934200" cy="742319"/>
          </a:xfrm>
          <a:prstGeom prst="rect">
            <a:avLst/>
          </a:prstGeom>
        </p:spPr>
        <p:txBody>
          <a:bodyPr wrap="square">
            <a:spAutoFit/>
          </a:bodyPr>
          <a:lstStyle/>
          <a:p>
            <a:pPr>
              <a:lnSpc>
                <a:spcPct val="150000"/>
              </a:lnSpc>
            </a:pPr>
            <a:r>
              <a:rPr lang="en-US" altLang="en-US" sz="3200" b="1" dirty="0">
                <a:solidFill>
                  <a:srgbClr val="3366CC"/>
                </a:solidFill>
                <a:latin typeface="Roboto Medium"/>
              </a:rPr>
              <a:t>Switch</a:t>
            </a:r>
            <a:r>
              <a:rPr lang="en-US" sz="3200" b="1" dirty="0">
                <a:solidFill>
                  <a:srgbClr val="3366CC"/>
                </a:solidFill>
                <a:latin typeface="Roboto Medium"/>
              </a:rPr>
              <a:t>:</a:t>
            </a:r>
          </a:p>
        </p:txBody>
      </p:sp>
      <p:pic>
        <p:nvPicPr>
          <p:cNvPr id="2" name="Picture 1"/>
          <p:cNvPicPr>
            <a:picLocks noChangeAspect="1"/>
          </p:cNvPicPr>
          <p:nvPr/>
        </p:nvPicPr>
        <p:blipFill>
          <a:blip r:embed="rId2"/>
          <a:stretch>
            <a:fillRect/>
          </a:stretch>
        </p:blipFill>
        <p:spPr>
          <a:xfrm>
            <a:off x="2286000" y="1752600"/>
            <a:ext cx="8891587" cy="5595938"/>
          </a:xfrm>
          <a:prstGeom prst="rect">
            <a:avLst/>
          </a:prstGeom>
        </p:spPr>
      </p:pic>
    </p:spTree>
    <p:extLst>
      <p:ext uri="{BB962C8B-B14F-4D97-AF65-F5344CB8AC3E}">
        <p14:creationId xmlns:p14="http://schemas.microsoft.com/office/powerpoint/2010/main" val="3504071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9600" y="1600200"/>
            <a:ext cx="12954000" cy="5262979"/>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en-US" sz="2800" dirty="0">
                <a:latin typeface="Roboto Medium"/>
              </a:rPr>
              <a:t>An error is the change or the mismatching take place between the data unit sent by transmitter and the data unit received by the receiver. </a:t>
            </a:r>
          </a:p>
          <a:p>
            <a:pPr marL="457200" indent="-457200" algn="just">
              <a:lnSpc>
                <a:spcPct val="150000"/>
              </a:lnSpc>
              <a:buFont typeface="Wingdings" panose="05000000000000000000" pitchFamily="2" charset="2"/>
              <a:buChar char="Ø"/>
            </a:pPr>
            <a:r>
              <a:rPr lang="en-US" sz="2800" dirty="0">
                <a:latin typeface="Roboto Medium"/>
              </a:rPr>
              <a:t>Example: 10101010 sent by sender 10101011 received by receiver. </a:t>
            </a:r>
          </a:p>
          <a:p>
            <a:pPr marL="457200" indent="-457200" algn="just">
              <a:lnSpc>
                <a:spcPct val="150000"/>
              </a:lnSpc>
              <a:buFont typeface="Wingdings" panose="05000000000000000000" pitchFamily="2" charset="2"/>
              <a:buChar char="Ø"/>
            </a:pPr>
            <a:r>
              <a:rPr lang="en-US" sz="2800" dirty="0">
                <a:latin typeface="Roboto Medium"/>
              </a:rPr>
              <a:t>Here is an error of 1 bit.</a:t>
            </a:r>
          </a:p>
          <a:p>
            <a:pPr algn="just">
              <a:lnSpc>
                <a:spcPct val="150000"/>
              </a:lnSpc>
            </a:pPr>
            <a:r>
              <a:rPr lang="en-US" sz="2800" b="1" dirty="0">
                <a:latin typeface="Roboto Medium"/>
              </a:rPr>
              <a:t>Types of Errors: </a:t>
            </a:r>
          </a:p>
          <a:p>
            <a:pPr marL="457200" indent="-457200" algn="just">
              <a:lnSpc>
                <a:spcPct val="150000"/>
              </a:lnSpc>
              <a:buFont typeface="Wingdings" panose="05000000000000000000" pitchFamily="2" charset="2"/>
              <a:buChar char="Ø"/>
            </a:pPr>
            <a:r>
              <a:rPr lang="en-US" sz="2800" dirty="0">
                <a:latin typeface="Roboto Medium"/>
              </a:rPr>
              <a:t>1. Single bit error</a:t>
            </a:r>
          </a:p>
          <a:p>
            <a:pPr marL="457200" indent="-457200" algn="just">
              <a:lnSpc>
                <a:spcPct val="150000"/>
              </a:lnSpc>
              <a:buFont typeface="Wingdings" panose="05000000000000000000" pitchFamily="2" charset="2"/>
              <a:buChar char="Ø"/>
            </a:pPr>
            <a:r>
              <a:rPr lang="en-US" sz="2800" dirty="0">
                <a:latin typeface="Roboto Medium"/>
              </a:rPr>
              <a:t> 2. Multiple bit error</a:t>
            </a:r>
          </a:p>
          <a:p>
            <a:pPr marL="457200" indent="-457200" algn="just">
              <a:lnSpc>
                <a:spcPct val="150000"/>
              </a:lnSpc>
              <a:buFont typeface="Wingdings" panose="05000000000000000000" pitchFamily="2" charset="2"/>
              <a:buChar char="Ø"/>
            </a:pPr>
            <a:r>
              <a:rPr lang="en-US" sz="2800" dirty="0">
                <a:latin typeface="Roboto Medium"/>
              </a:rPr>
              <a:t> 3. Burst error</a:t>
            </a:r>
            <a:endParaRPr lang="en-IN" sz="2800" dirty="0">
              <a:latin typeface="Roboto Medium"/>
            </a:endParaRPr>
          </a:p>
        </p:txBody>
      </p:sp>
      <p:sp>
        <p:nvSpPr>
          <p:cNvPr id="9" name="Title 4"/>
          <p:cNvSpPr>
            <a:spLocks noGrp="1"/>
          </p:cNvSpPr>
          <p:nvPr>
            <p:ph type="title"/>
          </p:nvPr>
        </p:nvSpPr>
        <p:spPr>
          <a:xfrm>
            <a:off x="834480" y="474943"/>
            <a:ext cx="8690519" cy="1005842"/>
          </a:xfrm>
        </p:spPr>
        <p:txBody>
          <a:bodyPr/>
          <a:lstStyle/>
          <a:p>
            <a:r>
              <a:rPr lang="en-US" sz="3200" b="1" dirty="0">
                <a:solidFill>
                  <a:srgbClr val="3366CC"/>
                </a:solidFill>
              </a:rPr>
              <a:t>Error Detection and Correction : </a:t>
            </a:r>
          </a:p>
        </p:txBody>
      </p:sp>
    </p:spTree>
    <p:extLst>
      <p:ext uri="{BB962C8B-B14F-4D97-AF65-F5344CB8AC3E}">
        <p14:creationId xmlns:p14="http://schemas.microsoft.com/office/powerpoint/2010/main" val="5976620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609600"/>
            <a:ext cx="6934200" cy="742319"/>
          </a:xfrm>
          <a:prstGeom prst="rect">
            <a:avLst/>
          </a:prstGeom>
        </p:spPr>
        <p:txBody>
          <a:bodyPr wrap="square">
            <a:spAutoFit/>
          </a:bodyPr>
          <a:lstStyle/>
          <a:p>
            <a:pPr>
              <a:lnSpc>
                <a:spcPct val="150000"/>
              </a:lnSpc>
            </a:pPr>
            <a:r>
              <a:rPr lang="en-US" altLang="en-US" sz="3200" b="1" dirty="0">
                <a:solidFill>
                  <a:srgbClr val="3366CC"/>
                </a:solidFill>
                <a:latin typeface="Roboto Medium"/>
              </a:rPr>
              <a:t>Switch</a:t>
            </a:r>
            <a:r>
              <a:rPr lang="en-US" sz="3200" b="1" dirty="0">
                <a:solidFill>
                  <a:srgbClr val="3366CC"/>
                </a:solidFill>
                <a:latin typeface="Roboto Medium"/>
              </a:rPr>
              <a:t>:</a:t>
            </a:r>
          </a:p>
        </p:txBody>
      </p:sp>
      <p:sp>
        <p:nvSpPr>
          <p:cNvPr id="3" name="Rectangle 2"/>
          <p:cNvSpPr/>
          <p:nvPr/>
        </p:nvSpPr>
        <p:spPr>
          <a:xfrm>
            <a:off x="5715000" y="1447800"/>
            <a:ext cx="2460930" cy="523220"/>
          </a:xfrm>
          <a:prstGeom prst="rect">
            <a:avLst/>
          </a:prstGeom>
        </p:spPr>
        <p:txBody>
          <a:bodyPr wrap="none">
            <a:spAutoFit/>
          </a:bodyPr>
          <a:lstStyle/>
          <a:p>
            <a:r>
              <a:rPr lang="en-US" altLang="en-US" sz="2800" b="1" dirty="0">
                <a:latin typeface="Roboto Medium"/>
              </a:rPr>
              <a:t>Self Learning</a:t>
            </a:r>
            <a:endParaRPr lang="en-IN" sz="2800" b="1" dirty="0">
              <a:latin typeface="Roboto Medium"/>
            </a:endParaRPr>
          </a:p>
        </p:txBody>
      </p:sp>
      <p:sp>
        <p:nvSpPr>
          <p:cNvPr id="4" name="Rectangle 3"/>
          <p:cNvSpPr/>
          <p:nvPr/>
        </p:nvSpPr>
        <p:spPr>
          <a:xfrm>
            <a:off x="838200" y="2206586"/>
            <a:ext cx="12725400" cy="3970318"/>
          </a:xfrm>
          <a:prstGeom prst="rect">
            <a:avLst/>
          </a:prstGeom>
        </p:spPr>
        <p:txBody>
          <a:bodyPr wrap="square">
            <a:spAutoFit/>
          </a:bodyPr>
          <a:lstStyle/>
          <a:p>
            <a:pPr marL="457200" indent="-457200">
              <a:buFont typeface="Wingdings" panose="05000000000000000000" pitchFamily="2" charset="2"/>
              <a:buChar char="Ø"/>
            </a:pPr>
            <a:r>
              <a:rPr lang="en-US" altLang="en-US" sz="2800" dirty="0">
                <a:latin typeface="Roboto Medium"/>
              </a:rPr>
              <a:t>A switch has a switch table (hash table in the book)</a:t>
            </a:r>
          </a:p>
          <a:p>
            <a:pPr marL="457200" indent="-457200">
              <a:buFont typeface="Wingdings" panose="05000000000000000000" pitchFamily="2" charset="2"/>
              <a:buChar char="Ø"/>
            </a:pPr>
            <a:r>
              <a:rPr lang="en-US" altLang="en-US" sz="2800" dirty="0">
                <a:latin typeface="Roboto Medium"/>
              </a:rPr>
              <a:t>Entry in switch table: </a:t>
            </a:r>
          </a:p>
          <a:p>
            <a:pPr marL="1110212" lvl="1" indent="-457200">
              <a:buFont typeface="Wingdings" panose="05000000000000000000" pitchFamily="2" charset="2"/>
              <a:buChar char="q"/>
            </a:pPr>
            <a:r>
              <a:rPr lang="en-US" altLang="en-US" sz="2800" dirty="0">
                <a:latin typeface="Roboto Medium"/>
              </a:rPr>
              <a:t>(MAC Address, Interface, Time Stamp)</a:t>
            </a:r>
          </a:p>
          <a:p>
            <a:pPr marL="1110212" lvl="1" indent="-457200">
              <a:buFont typeface="Wingdings" panose="05000000000000000000" pitchFamily="2" charset="2"/>
              <a:buChar char="q"/>
            </a:pPr>
            <a:r>
              <a:rPr lang="en-US" altLang="en-US" sz="2800" dirty="0">
                <a:latin typeface="Roboto Medium"/>
              </a:rPr>
              <a:t>Stale entries in table dropped (TTL can be 60 min) </a:t>
            </a:r>
          </a:p>
          <a:p>
            <a:pPr marL="1110212" lvl="1" indent="-457200">
              <a:buFont typeface="Wingdings" panose="05000000000000000000" pitchFamily="2" charset="2"/>
              <a:buChar char="Ø"/>
            </a:pPr>
            <a:endParaRPr lang="en-US" altLang="en-US" sz="2800" dirty="0">
              <a:latin typeface="Roboto Medium"/>
            </a:endParaRPr>
          </a:p>
          <a:p>
            <a:pPr marL="457200" indent="-457200">
              <a:buFont typeface="Wingdings" panose="05000000000000000000" pitchFamily="2" charset="2"/>
              <a:buChar char="Ø"/>
            </a:pPr>
            <a:r>
              <a:rPr lang="en-US" altLang="en-US" sz="2800" dirty="0">
                <a:latin typeface="Roboto Medium"/>
              </a:rPr>
              <a:t>Switch </a:t>
            </a:r>
            <a:r>
              <a:rPr lang="en-US" altLang="en-US" sz="2800" i="1" dirty="0">
                <a:latin typeface="Roboto Medium"/>
              </a:rPr>
              <a:t>learns</a:t>
            </a:r>
            <a:r>
              <a:rPr lang="en-US" altLang="en-US" sz="2800" dirty="0">
                <a:latin typeface="Roboto Medium"/>
              </a:rPr>
              <a:t> which hosts can be reached through which interfaces</a:t>
            </a:r>
          </a:p>
          <a:p>
            <a:pPr marL="1110212" lvl="1" indent="-457200">
              <a:buFont typeface="Wingdings" panose="05000000000000000000" pitchFamily="2" charset="2"/>
              <a:buChar char="q"/>
            </a:pPr>
            <a:r>
              <a:rPr lang="en-US" altLang="en-US" sz="2800" dirty="0">
                <a:latin typeface="Roboto Medium"/>
              </a:rPr>
              <a:t>When a frame is received, switch “learns” location of sender: incoming LAN segment</a:t>
            </a:r>
          </a:p>
          <a:p>
            <a:pPr marL="1110212" lvl="1" indent="-457200">
              <a:buFont typeface="Wingdings" panose="05000000000000000000" pitchFamily="2" charset="2"/>
              <a:buChar char="q"/>
            </a:pPr>
            <a:r>
              <a:rPr lang="en-US" altLang="en-US" sz="2800" dirty="0">
                <a:latin typeface="Roboto Medium"/>
              </a:rPr>
              <a:t>records sender/location pair in switch table</a:t>
            </a:r>
          </a:p>
        </p:txBody>
      </p:sp>
    </p:spTree>
    <p:extLst>
      <p:ext uri="{BB962C8B-B14F-4D97-AF65-F5344CB8AC3E}">
        <p14:creationId xmlns:p14="http://schemas.microsoft.com/office/powerpoint/2010/main" val="19210478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609600"/>
            <a:ext cx="6934200" cy="742319"/>
          </a:xfrm>
          <a:prstGeom prst="rect">
            <a:avLst/>
          </a:prstGeom>
        </p:spPr>
        <p:txBody>
          <a:bodyPr wrap="square">
            <a:spAutoFit/>
          </a:bodyPr>
          <a:lstStyle/>
          <a:p>
            <a:pPr>
              <a:lnSpc>
                <a:spcPct val="150000"/>
              </a:lnSpc>
            </a:pPr>
            <a:r>
              <a:rPr lang="en-US" altLang="en-US" sz="3200" b="1" dirty="0">
                <a:solidFill>
                  <a:srgbClr val="3366CC"/>
                </a:solidFill>
                <a:latin typeface="Roboto Medium"/>
              </a:rPr>
              <a:t>Switch</a:t>
            </a:r>
            <a:r>
              <a:rPr lang="en-US" sz="3200" b="1" dirty="0">
                <a:solidFill>
                  <a:srgbClr val="3366CC"/>
                </a:solidFill>
                <a:latin typeface="Roboto Medium"/>
              </a:rPr>
              <a:t>:</a:t>
            </a:r>
          </a:p>
        </p:txBody>
      </p:sp>
      <p:sp>
        <p:nvSpPr>
          <p:cNvPr id="3" name="Rectangle 2"/>
          <p:cNvSpPr/>
          <p:nvPr/>
        </p:nvSpPr>
        <p:spPr>
          <a:xfrm>
            <a:off x="4419600" y="1447800"/>
            <a:ext cx="4468256" cy="523220"/>
          </a:xfrm>
          <a:prstGeom prst="rect">
            <a:avLst/>
          </a:prstGeom>
        </p:spPr>
        <p:txBody>
          <a:bodyPr wrap="square">
            <a:spAutoFit/>
          </a:bodyPr>
          <a:lstStyle/>
          <a:p>
            <a:r>
              <a:rPr lang="en-US" altLang="en-US" sz="2800" b="1" dirty="0">
                <a:latin typeface="Roboto Medium"/>
              </a:rPr>
              <a:t>Filtering/Forwarding</a:t>
            </a:r>
            <a:endParaRPr lang="en-IN" sz="2800" b="1" dirty="0">
              <a:latin typeface="Roboto Medium"/>
            </a:endParaRPr>
          </a:p>
        </p:txBody>
      </p:sp>
      <p:sp>
        <p:nvSpPr>
          <p:cNvPr id="5" name="Rectangle 3"/>
          <p:cNvSpPr>
            <a:spLocks noGrp="1" noChangeArrowheads="1"/>
          </p:cNvSpPr>
          <p:nvPr>
            <p:ph type="body" idx="4294967295"/>
          </p:nvPr>
        </p:nvSpPr>
        <p:spPr>
          <a:xfrm>
            <a:off x="2133600" y="2209800"/>
            <a:ext cx="11277600" cy="4868862"/>
          </a:xfrm>
          <a:prstGeom prst="rect">
            <a:avLst/>
          </a:prstGeom>
        </p:spPr>
        <p:txBody>
          <a:bodyPr/>
          <a:lstStyle/>
          <a:p>
            <a:pPr eaLnBrk="1" hangingPunct="1">
              <a:lnSpc>
                <a:spcPct val="90000"/>
              </a:lnSpc>
              <a:buFontTx/>
              <a:buNone/>
            </a:pPr>
            <a:r>
              <a:rPr lang="en-US" altLang="en-US" sz="2800" u="sng" dirty="0">
                <a:latin typeface="Roboto Medium"/>
              </a:rPr>
              <a:t>When switch receives a frame:</a:t>
            </a:r>
            <a:br>
              <a:rPr lang="en-US" altLang="en-US" sz="2800" u="sng" dirty="0">
                <a:latin typeface="Roboto Medium"/>
              </a:rPr>
            </a:br>
            <a:endParaRPr lang="en-US" altLang="en-US" sz="2800" u="sng" dirty="0">
              <a:latin typeface="Roboto Medium"/>
            </a:endParaRPr>
          </a:p>
          <a:p>
            <a:pPr eaLnBrk="1" hangingPunct="1">
              <a:lnSpc>
                <a:spcPct val="90000"/>
              </a:lnSpc>
              <a:buFontTx/>
              <a:buNone/>
            </a:pPr>
            <a:r>
              <a:rPr lang="en-US" altLang="en-US" sz="2800" dirty="0">
                <a:latin typeface="Roboto Medium"/>
              </a:rPr>
              <a:t>index switch table using MAC </a:t>
            </a:r>
            <a:r>
              <a:rPr lang="en-US" altLang="en-US" sz="2800" dirty="0" err="1">
                <a:solidFill>
                  <a:schemeClr val="accent2"/>
                </a:solidFill>
                <a:latin typeface="Roboto Medium"/>
              </a:rPr>
              <a:t>dest</a:t>
            </a:r>
            <a:r>
              <a:rPr lang="en-US" altLang="en-US" sz="2800" dirty="0">
                <a:latin typeface="Roboto Medium"/>
              </a:rPr>
              <a:t> address</a:t>
            </a:r>
            <a:endParaRPr lang="en-US" altLang="en-US" sz="2800" b="1" dirty="0">
              <a:solidFill>
                <a:schemeClr val="accent2"/>
              </a:solidFill>
              <a:latin typeface="Roboto Medium"/>
            </a:endParaRPr>
          </a:p>
          <a:p>
            <a:pPr eaLnBrk="1" hangingPunct="1">
              <a:lnSpc>
                <a:spcPct val="90000"/>
              </a:lnSpc>
              <a:buFontTx/>
              <a:buNone/>
            </a:pPr>
            <a:r>
              <a:rPr lang="en-US" altLang="en-US" sz="2800" b="1" dirty="0">
                <a:solidFill>
                  <a:schemeClr val="accent2"/>
                </a:solidFill>
                <a:latin typeface="Roboto Medium"/>
              </a:rPr>
              <a:t>if </a:t>
            </a:r>
            <a:r>
              <a:rPr lang="en-US" altLang="en-US" sz="2800" dirty="0">
                <a:latin typeface="Roboto Medium"/>
              </a:rPr>
              <a:t>entry found for destination </a:t>
            </a:r>
            <a:r>
              <a:rPr lang="en-US" altLang="en-US" sz="2800" b="1" dirty="0">
                <a:solidFill>
                  <a:schemeClr val="accent2"/>
                </a:solidFill>
                <a:latin typeface="Roboto Medium"/>
              </a:rPr>
              <a:t>then {</a:t>
            </a:r>
          </a:p>
          <a:p>
            <a:pPr eaLnBrk="1" hangingPunct="1">
              <a:lnSpc>
                <a:spcPct val="90000"/>
              </a:lnSpc>
              <a:buFontTx/>
              <a:buNone/>
            </a:pPr>
            <a:r>
              <a:rPr lang="en-US" altLang="en-US" sz="2800" b="1" dirty="0">
                <a:solidFill>
                  <a:schemeClr val="accent2"/>
                </a:solidFill>
                <a:latin typeface="Roboto Medium"/>
              </a:rPr>
              <a:t>     if </a:t>
            </a:r>
            <a:r>
              <a:rPr lang="en-US" altLang="en-US" sz="2800" dirty="0" err="1">
                <a:latin typeface="Roboto Medium"/>
              </a:rPr>
              <a:t>dest</a:t>
            </a:r>
            <a:r>
              <a:rPr lang="en-US" altLang="en-US" sz="2800" dirty="0">
                <a:latin typeface="Roboto Medium"/>
              </a:rPr>
              <a:t> on segment from which frame arrived </a:t>
            </a:r>
            <a:r>
              <a:rPr lang="en-US" altLang="en-US" sz="2800" b="1" dirty="0">
                <a:solidFill>
                  <a:schemeClr val="accent2"/>
                </a:solidFill>
                <a:latin typeface="Roboto Medium"/>
              </a:rPr>
              <a:t>then</a:t>
            </a:r>
            <a:r>
              <a:rPr lang="en-US" altLang="en-US" sz="2800" dirty="0">
                <a:latin typeface="Roboto Medium"/>
              </a:rPr>
              <a:t> </a:t>
            </a:r>
          </a:p>
          <a:p>
            <a:pPr eaLnBrk="1" hangingPunct="1">
              <a:lnSpc>
                <a:spcPct val="90000"/>
              </a:lnSpc>
              <a:buFontTx/>
              <a:buNone/>
            </a:pPr>
            <a:r>
              <a:rPr lang="en-US" altLang="en-US" sz="2800" dirty="0">
                <a:latin typeface="Roboto Medium"/>
              </a:rPr>
              <a:t>		drop the frame</a:t>
            </a:r>
          </a:p>
          <a:p>
            <a:pPr eaLnBrk="1" hangingPunct="1">
              <a:lnSpc>
                <a:spcPct val="90000"/>
              </a:lnSpc>
              <a:buFontTx/>
              <a:buNone/>
            </a:pPr>
            <a:r>
              <a:rPr lang="en-US" altLang="en-US" sz="2800" dirty="0">
                <a:latin typeface="Roboto Medium"/>
              </a:rPr>
              <a:t>     </a:t>
            </a:r>
            <a:r>
              <a:rPr lang="en-US" altLang="en-US" sz="2800" b="1" dirty="0">
                <a:solidFill>
                  <a:schemeClr val="accent2"/>
                </a:solidFill>
                <a:latin typeface="Roboto Medium"/>
              </a:rPr>
              <a:t>else</a:t>
            </a:r>
            <a:r>
              <a:rPr lang="en-US" altLang="en-US" sz="2800" dirty="0">
                <a:latin typeface="Roboto Medium"/>
              </a:rPr>
              <a:t> forward the frame on interface    indicated</a:t>
            </a:r>
          </a:p>
          <a:p>
            <a:pPr eaLnBrk="1" hangingPunct="1">
              <a:lnSpc>
                <a:spcPct val="90000"/>
              </a:lnSpc>
              <a:buFontTx/>
              <a:buNone/>
            </a:pPr>
            <a:r>
              <a:rPr lang="en-US" altLang="en-US" sz="2800" b="1" dirty="0">
                <a:solidFill>
                  <a:schemeClr val="accent2"/>
                </a:solidFill>
                <a:latin typeface="Roboto Medium"/>
              </a:rPr>
              <a:t>}</a:t>
            </a:r>
            <a:endParaRPr lang="en-US" altLang="en-US" sz="2800" dirty="0">
              <a:latin typeface="Roboto Medium"/>
            </a:endParaRPr>
          </a:p>
          <a:p>
            <a:pPr eaLnBrk="1" hangingPunct="1">
              <a:lnSpc>
                <a:spcPct val="90000"/>
              </a:lnSpc>
              <a:buFontTx/>
              <a:buNone/>
            </a:pPr>
            <a:r>
              <a:rPr lang="en-US" altLang="en-US" sz="2800" b="1" dirty="0">
                <a:solidFill>
                  <a:schemeClr val="accent2"/>
                </a:solidFill>
                <a:latin typeface="Roboto Medium"/>
              </a:rPr>
              <a:t>else</a:t>
            </a:r>
            <a:r>
              <a:rPr lang="en-US" altLang="en-US" sz="2800" dirty="0">
                <a:latin typeface="Roboto Medium"/>
              </a:rPr>
              <a:t> flood</a:t>
            </a:r>
          </a:p>
          <a:p>
            <a:pPr lvl="3" eaLnBrk="1" hangingPunct="1">
              <a:lnSpc>
                <a:spcPct val="90000"/>
              </a:lnSpc>
              <a:buFontTx/>
              <a:buNone/>
            </a:pPr>
            <a:r>
              <a:rPr lang="en-US" altLang="en-US" sz="2800" dirty="0">
                <a:latin typeface="Roboto Medium"/>
              </a:rPr>
              <a:t>  </a:t>
            </a:r>
          </a:p>
        </p:txBody>
      </p:sp>
    </p:spTree>
    <p:extLst>
      <p:ext uri="{BB962C8B-B14F-4D97-AF65-F5344CB8AC3E}">
        <p14:creationId xmlns:p14="http://schemas.microsoft.com/office/powerpoint/2010/main" val="17552010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609600"/>
            <a:ext cx="6934200" cy="742319"/>
          </a:xfrm>
          <a:prstGeom prst="rect">
            <a:avLst/>
          </a:prstGeom>
        </p:spPr>
        <p:txBody>
          <a:bodyPr wrap="square">
            <a:spAutoFit/>
          </a:bodyPr>
          <a:lstStyle/>
          <a:p>
            <a:pPr>
              <a:lnSpc>
                <a:spcPct val="150000"/>
              </a:lnSpc>
            </a:pPr>
            <a:r>
              <a:rPr lang="en-US" altLang="en-US" sz="3200" b="1" dirty="0">
                <a:solidFill>
                  <a:srgbClr val="3366CC"/>
                </a:solidFill>
                <a:latin typeface="Roboto Medium"/>
              </a:rPr>
              <a:t>Switch</a:t>
            </a:r>
            <a:r>
              <a:rPr lang="en-US" sz="3200" b="1" dirty="0">
                <a:solidFill>
                  <a:srgbClr val="3366CC"/>
                </a:solidFill>
                <a:latin typeface="Roboto Medium"/>
              </a:rPr>
              <a:t>:</a:t>
            </a:r>
          </a:p>
        </p:txBody>
      </p:sp>
      <p:sp>
        <p:nvSpPr>
          <p:cNvPr id="3" name="Rectangle 2"/>
          <p:cNvSpPr/>
          <p:nvPr/>
        </p:nvSpPr>
        <p:spPr>
          <a:xfrm>
            <a:off x="4419600" y="1447800"/>
            <a:ext cx="4468256" cy="523220"/>
          </a:xfrm>
          <a:prstGeom prst="rect">
            <a:avLst/>
          </a:prstGeom>
        </p:spPr>
        <p:txBody>
          <a:bodyPr wrap="square">
            <a:spAutoFit/>
          </a:bodyPr>
          <a:lstStyle/>
          <a:p>
            <a:r>
              <a:rPr lang="en-US" sz="2800" b="1" dirty="0">
                <a:latin typeface="Roboto Medium"/>
              </a:rPr>
              <a:t>Example</a:t>
            </a:r>
            <a:endParaRPr lang="en-IN" sz="2800" b="1" dirty="0">
              <a:latin typeface="Roboto Medium"/>
            </a:endParaRPr>
          </a:p>
        </p:txBody>
      </p:sp>
      <p:pic>
        <p:nvPicPr>
          <p:cNvPr id="2" name="Picture 1"/>
          <p:cNvPicPr>
            <a:picLocks noChangeAspect="1"/>
          </p:cNvPicPr>
          <p:nvPr/>
        </p:nvPicPr>
        <p:blipFill>
          <a:blip r:embed="rId2"/>
          <a:stretch>
            <a:fillRect/>
          </a:stretch>
        </p:blipFill>
        <p:spPr>
          <a:xfrm>
            <a:off x="1319728" y="2003104"/>
            <a:ext cx="10667999" cy="5095875"/>
          </a:xfrm>
          <a:prstGeom prst="rect">
            <a:avLst/>
          </a:prstGeom>
        </p:spPr>
      </p:pic>
    </p:spTree>
    <p:extLst>
      <p:ext uri="{BB962C8B-B14F-4D97-AF65-F5344CB8AC3E}">
        <p14:creationId xmlns:p14="http://schemas.microsoft.com/office/powerpoint/2010/main" val="19680448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609600"/>
            <a:ext cx="6934200" cy="742319"/>
          </a:xfrm>
          <a:prstGeom prst="rect">
            <a:avLst/>
          </a:prstGeom>
        </p:spPr>
        <p:txBody>
          <a:bodyPr wrap="square">
            <a:spAutoFit/>
          </a:bodyPr>
          <a:lstStyle/>
          <a:p>
            <a:pPr>
              <a:lnSpc>
                <a:spcPct val="150000"/>
              </a:lnSpc>
            </a:pPr>
            <a:r>
              <a:rPr lang="en-US" altLang="en-US" sz="3200" b="1" dirty="0">
                <a:solidFill>
                  <a:srgbClr val="3366CC"/>
                </a:solidFill>
                <a:latin typeface="Roboto Medium"/>
              </a:rPr>
              <a:t>Switch</a:t>
            </a:r>
            <a:r>
              <a:rPr lang="en-US" sz="3200" b="1" dirty="0">
                <a:solidFill>
                  <a:srgbClr val="3366CC"/>
                </a:solidFill>
                <a:latin typeface="Roboto Medium"/>
              </a:rPr>
              <a:t>:</a:t>
            </a:r>
          </a:p>
        </p:txBody>
      </p:sp>
      <p:sp>
        <p:nvSpPr>
          <p:cNvPr id="3" name="Rectangle 2"/>
          <p:cNvSpPr/>
          <p:nvPr/>
        </p:nvSpPr>
        <p:spPr>
          <a:xfrm>
            <a:off x="4419600" y="1447800"/>
            <a:ext cx="4468256" cy="523220"/>
          </a:xfrm>
          <a:prstGeom prst="rect">
            <a:avLst/>
          </a:prstGeom>
        </p:spPr>
        <p:txBody>
          <a:bodyPr wrap="square">
            <a:spAutoFit/>
          </a:bodyPr>
          <a:lstStyle/>
          <a:p>
            <a:r>
              <a:rPr lang="en-US" sz="2800" b="1" dirty="0">
                <a:latin typeface="Roboto Medium"/>
              </a:rPr>
              <a:t>Example</a:t>
            </a:r>
            <a:endParaRPr lang="en-IN" sz="2800" b="1" dirty="0">
              <a:latin typeface="Roboto Medium"/>
            </a:endParaRPr>
          </a:p>
        </p:txBody>
      </p:sp>
      <p:pic>
        <p:nvPicPr>
          <p:cNvPr id="4" name="Picture 3"/>
          <p:cNvPicPr>
            <a:picLocks noChangeAspect="1"/>
          </p:cNvPicPr>
          <p:nvPr/>
        </p:nvPicPr>
        <p:blipFill>
          <a:blip r:embed="rId2"/>
          <a:stretch>
            <a:fillRect/>
          </a:stretch>
        </p:blipFill>
        <p:spPr>
          <a:xfrm>
            <a:off x="2438400" y="2362200"/>
            <a:ext cx="8353425" cy="5324475"/>
          </a:xfrm>
          <a:prstGeom prst="rect">
            <a:avLst/>
          </a:prstGeom>
        </p:spPr>
      </p:pic>
    </p:spTree>
    <p:extLst>
      <p:ext uri="{BB962C8B-B14F-4D97-AF65-F5344CB8AC3E}">
        <p14:creationId xmlns:p14="http://schemas.microsoft.com/office/powerpoint/2010/main" val="33714382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371599" y="1480784"/>
            <a:ext cx="12344401" cy="6367816"/>
          </a:xfrm>
        </p:spPr>
        <p:txBody>
          <a:bodyPr/>
          <a:lstStyle/>
          <a:p>
            <a:pPr marL="457200" indent="-457200" algn="just">
              <a:buFont typeface="Wingdings" panose="05000000000000000000" pitchFamily="2" charset="2"/>
              <a:buChar char="Ø"/>
            </a:pPr>
            <a:r>
              <a:rPr lang="en-US" sz="2800" dirty="0"/>
              <a:t>Piggybacking is a technique used to improve the efficiency of bidirectional protocols. </a:t>
            </a:r>
          </a:p>
          <a:p>
            <a:pPr marL="457200" indent="-457200" algn="just">
              <a:buFont typeface="Wingdings" panose="05000000000000000000" pitchFamily="2" charset="2"/>
              <a:buChar char="Ø"/>
            </a:pPr>
            <a:r>
              <a:rPr lang="en-US" sz="2800" dirty="0"/>
              <a:t> When a frame is carrying data from A to B, it can also carry control information about frames from B and vice versa.</a:t>
            </a:r>
          </a:p>
          <a:p>
            <a:pPr marL="457200" indent="-457200" algn="just">
              <a:buFont typeface="Wingdings" panose="05000000000000000000" pitchFamily="2" charset="2"/>
              <a:buChar char="Ø"/>
            </a:pPr>
            <a:r>
              <a:rPr lang="en-US" sz="2800" dirty="0"/>
              <a:t>Both the sender and receiver maintain control variable S and R. </a:t>
            </a:r>
          </a:p>
          <a:p>
            <a:pPr marL="457200" indent="-457200" algn="just">
              <a:buFont typeface="Wingdings" panose="05000000000000000000" pitchFamily="2" charset="2"/>
              <a:buChar char="Ø"/>
            </a:pPr>
            <a:r>
              <a:rPr lang="en-US" sz="2800" dirty="0"/>
              <a:t>The sender sends Frame0 and ACK0 appended along with it. </a:t>
            </a:r>
          </a:p>
          <a:p>
            <a:pPr marL="457200" indent="-457200" algn="just">
              <a:buFont typeface="Wingdings" panose="05000000000000000000" pitchFamily="2" charset="2"/>
              <a:buChar char="Ø"/>
            </a:pPr>
            <a:r>
              <a:rPr lang="en-US" sz="2800" dirty="0"/>
              <a:t>Similarly the receiver sends Frame0 with ACK1 appended to it. </a:t>
            </a:r>
          </a:p>
          <a:p>
            <a:pPr marL="457200" indent="-457200" algn="just">
              <a:buFont typeface="Wingdings" panose="05000000000000000000" pitchFamily="2" charset="2"/>
              <a:buChar char="Ø"/>
            </a:pPr>
            <a:r>
              <a:rPr lang="en-US" sz="2800" dirty="0"/>
              <a:t>This way both Frame and Acknowledgement will concurrently increase optimal efficiency of bandwidth utilization.</a:t>
            </a:r>
          </a:p>
        </p:txBody>
      </p:sp>
      <p:sp>
        <p:nvSpPr>
          <p:cNvPr id="4" name="Title 3"/>
          <p:cNvSpPr>
            <a:spLocks noGrp="1"/>
          </p:cNvSpPr>
          <p:nvPr>
            <p:ph type="title"/>
          </p:nvPr>
        </p:nvSpPr>
        <p:spPr>
          <a:xfrm>
            <a:off x="685800" y="457200"/>
            <a:ext cx="9528719" cy="591857"/>
          </a:xfrm>
        </p:spPr>
        <p:txBody>
          <a:bodyPr/>
          <a:lstStyle/>
          <a:p>
            <a:r>
              <a:rPr lang="en-IN" sz="3200" b="1" dirty="0">
                <a:solidFill>
                  <a:srgbClr val="3366CC"/>
                </a:solidFill>
              </a:rPr>
              <a:t>Piggybacking:</a:t>
            </a:r>
            <a:endParaRPr lang="en-US" sz="3200" b="1" dirty="0">
              <a:solidFill>
                <a:srgbClr val="3366CC"/>
              </a:solidFill>
            </a:endParaRPr>
          </a:p>
        </p:txBody>
      </p:sp>
    </p:spTree>
    <p:extLst>
      <p:ext uri="{BB962C8B-B14F-4D97-AF65-F5344CB8AC3E}">
        <p14:creationId xmlns:p14="http://schemas.microsoft.com/office/powerpoint/2010/main" val="36507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600200"/>
            <a:ext cx="10820400" cy="5257800"/>
          </a:xfrm>
          <a:prstGeom prst="rect">
            <a:avLst/>
          </a:prstGeom>
        </p:spPr>
      </p:pic>
      <p:sp>
        <p:nvSpPr>
          <p:cNvPr id="4" name="Title 3"/>
          <p:cNvSpPr>
            <a:spLocks noGrp="1"/>
          </p:cNvSpPr>
          <p:nvPr>
            <p:ph type="title"/>
          </p:nvPr>
        </p:nvSpPr>
        <p:spPr>
          <a:xfrm>
            <a:off x="685800" y="457200"/>
            <a:ext cx="9528719" cy="591857"/>
          </a:xfrm>
        </p:spPr>
        <p:txBody>
          <a:bodyPr/>
          <a:lstStyle/>
          <a:p>
            <a:r>
              <a:rPr lang="en-IN" sz="3200" b="1" dirty="0">
                <a:solidFill>
                  <a:srgbClr val="3366CC"/>
                </a:solidFill>
              </a:rPr>
              <a:t>Piggybacking:</a:t>
            </a:r>
            <a:endParaRPr lang="en-US" sz="3200" b="1" dirty="0">
              <a:solidFill>
                <a:srgbClr val="3366CC"/>
              </a:solidFill>
            </a:endParaRPr>
          </a:p>
        </p:txBody>
      </p:sp>
    </p:spTree>
    <p:extLst>
      <p:ext uri="{BB962C8B-B14F-4D97-AF65-F5344CB8AC3E}">
        <p14:creationId xmlns:p14="http://schemas.microsoft.com/office/powerpoint/2010/main" val="24119222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524000" y="1524000"/>
            <a:ext cx="12344401" cy="7042730"/>
          </a:xfrm>
        </p:spPr>
        <p:txBody>
          <a:bodyPr/>
          <a:lstStyle/>
          <a:p>
            <a:r>
              <a:rPr lang="en-US" sz="2800" dirty="0"/>
              <a:t>The technique of temporarily delaying outgoing acknowledgements so that they can be hooked onto the next outgoing data frame is called ____________</a:t>
            </a:r>
            <a:br>
              <a:rPr lang="en-US" sz="2800" dirty="0"/>
            </a:br>
            <a:r>
              <a:rPr lang="en-US" sz="2800" dirty="0"/>
              <a:t>a) piggybacking</a:t>
            </a:r>
            <a:br>
              <a:rPr lang="en-US" sz="2800" dirty="0"/>
            </a:br>
            <a:r>
              <a:rPr lang="en-US" sz="2800" dirty="0"/>
              <a:t>b) cyclic redundancy check</a:t>
            </a:r>
            <a:br>
              <a:rPr lang="en-US" sz="2800" dirty="0"/>
            </a:br>
            <a:r>
              <a:rPr lang="en-US" sz="2800" dirty="0"/>
              <a:t>c) fletcher’s checksum</a:t>
            </a:r>
            <a:br>
              <a:rPr lang="en-US" sz="2800" dirty="0"/>
            </a:br>
            <a:r>
              <a:rPr lang="en-US" sz="2800" dirty="0"/>
              <a:t>d) parity check</a:t>
            </a:r>
            <a:br>
              <a:rPr lang="en-US" sz="2800" dirty="0"/>
            </a:br>
            <a:r>
              <a:rPr lang="en-US" sz="2800" dirty="0"/>
              <a:t>Answer: a</a:t>
            </a:r>
          </a:p>
        </p:txBody>
      </p:sp>
      <p:sp>
        <p:nvSpPr>
          <p:cNvPr id="6" name="Rectangle 5"/>
          <p:cNvSpPr/>
          <p:nvPr/>
        </p:nvSpPr>
        <p:spPr>
          <a:xfrm>
            <a:off x="838200" y="609600"/>
            <a:ext cx="1676400" cy="739754"/>
          </a:xfrm>
          <a:prstGeom prst="rect">
            <a:avLst/>
          </a:prstGeom>
        </p:spPr>
        <p:txBody>
          <a:bodyPr wrap="square">
            <a:spAutoFit/>
          </a:bodyPr>
          <a:lstStyle/>
          <a:p>
            <a:pPr>
              <a:lnSpc>
                <a:spcPct val="150000"/>
              </a:lnSpc>
            </a:pPr>
            <a:r>
              <a:rPr lang="en-US" sz="3200" b="1" dirty="0">
                <a:solidFill>
                  <a:srgbClr val="3366CC"/>
                </a:solidFill>
                <a:latin typeface="Roboto Medium"/>
              </a:rPr>
              <a:t>QUIZ 7:</a:t>
            </a:r>
          </a:p>
        </p:txBody>
      </p:sp>
    </p:spTree>
    <p:extLst>
      <p:ext uri="{BB962C8B-B14F-4D97-AF65-F5344CB8AC3E}">
        <p14:creationId xmlns:p14="http://schemas.microsoft.com/office/powerpoint/2010/main" val="4649514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1819108" y="1629462"/>
            <a:ext cx="5283287" cy="27696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b="1" dirty="0">
              <a:solidFill>
                <a:schemeClr val="tx1">
                  <a:lumMod val="95000"/>
                  <a:lumOff val="5000"/>
                </a:schemeClr>
              </a:solidFill>
              <a:latin typeface="Roboto Slab" pitchFamily="2" charset="0"/>
              <a:ea typeface="Roboto Slab" pitchFamily="2" charset="0"/>
            </a:endParaRPr>
          </a:p>
        </p:txBody>
      </p:sp>
      <p:sp>
        <p:nvSpPr>
          <p:cNvPr id="4" name="Title 3">
            <a:extLst>
              <a:ext uri="{FF2B5EF4-FFF2-40B4-BE49-F238E27FC236}">
                <a16:creationId xmlns:a16="http://schemas.microsoft.com/office/drawing/2014/main" id="{CE7CD094-0251-5ADC-5BA4-3A4F8DEBAFE4}"/>
              </a:ext>
            </a:extLst>
          </p:cNvPr>
          <p:cNvSpPr>
            <a:spLocks noGrp="1"/>
          </p:cNvSpPr>
          <p:nvPr>
            <p:ph type="ctrTitle"/>
          </p:nvPr>
        </p:nvSpPr>
        <p:spPr/>
        <p:txBody>
          <a:bodyPr/>
          <a:lstStyle/>
          <a:p>
            <a:r>
              <a:rPr lang="en-US" sz="7200" b="1" dirty="0"/>
              <a:t>UNIT II</a:t>
            </a:r>
            <a:endParaRPr lang="en-US" dirty="0"/>
          </a:p>
        </p:txBody>
      </p:sp>
    </p:spTree>
    <p:extLst>
      <p:ext uri="{BB962C8B-B14F-4D97-AF65-F5344CB8AC3E}">
        <p14:creationId xmlns:p14="http://schemas.microsoft.com/office/powerpoint/2010/main" val="1117404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50000"/>
              </a:lnSpc>
            </a:pPr>
            <a:r>
              <a:rPr lang="en-US" sz="3200" b="1" dirty="0">
                <a:solidFill>
                  <a:srgbClr val="3366CC"/>
                </a:solidFill>
                <a:latin typeface="Roboto Medium"/>
              </a:rPr>
              <a:t>Types of Errors: </a:t>
            </a:r>
          </a:p>
        </p:txBody>
      </p:sp>
      <p:pic>
        <p:nvPicPr>
          <p:cNvPr id="6" name="Picture 5"/>
          <p:cNvPicPr>
            <a:picLocks noChangeAspect="1"/>
          </p:cNvPicPr>
          <p:nvPr/>
        </p:nvPicPr>
        <p:blipFill>
          <a:blip r:embed="rId2"/>
          <a:stretch>
            <a:fillRect/>
          </a:stretch>
        </p:blipFill>
        <p:spPr>
          <a:xfrm>
            <a:off x="2590800" y="2861009"/>
            <a:ext cx="8458200" cy="1558591"/>
          </a:xfrm>
          <a:prstGeom prst="rect">
            <a:avLst/>
          </a:prstGeom>
        </p:spPr>
      </p:pic>
      <p:pic>
        <p:nvPicPr>
          <p:cNvPr id="7" name="Picture 6"/>
          <p:cNvPicPr>
            <a:picLocks noChangeAspect="1"/>
          </p:cNvPicPr>
          <p:nvPr/>
        </p:nvPicPr>
        <p:blipFill>
          <a:blip r:embed="rId3"/>
          <a:stretch>
            <a:fillRect/>
          </a:stretch>
        </p:blipFill>
        <p:spPr>
          <a:xfrm>
            <a:off x="2438400" y="5623106"/>
            <a:ext cx="8610600" cy="2098357"/>
          </a:xfrm>
          <a:prstGeom prst="rect">
            <a:avLst/>
          </a:prstGeom>
        </p:spPr>
      </p:pic>
      <p:sp>
        <p:nvSpPr>
          <p:cNvPr id="8" name="Rectangle 7"/>
          <p:cNvSpPr/>
          <p:nvPr/>
        </p:nvSpPr>
        <p:spPr>
          <a:xfrm>
            <a:off x="710552" y="1828800"/>
            <a:ext cx="12700647" cy="523220"/>
          </a:xfrm>
          <a:prstGeom prst="rect">
            <a:avLst/>
          </a:prstGeom>
        </p:spPr>
        <p:txBody>
          <a:bodyPr wrap="square">
            <a:spAutoFit/>
          </a:bodyPr>
          <a:lstStyle/>
          <a:p>
            <a:r>
              <a:rPr lang="en-US" sz="2800" b="1" dirty="0">
                <a:latin typeface="Roboto Medium"/>
              </a:rPr>
              <a:t>1) Single bit error: </a:t>
            </a:r>
            <a:r>
              <a:rPr lang="en-US" sz="2800" dirty="0">
                <a:latin typeface="Roboto Medium"/>
              </a:rPr>
              <a:t>In a single-bit error, </a:t>
            </a:r>
            <a:r>
              <a:rPr lang="en-US" sz="2800" dirty="0">
                <a:solidFill>
                  <a:srgbClr val="FF0000"/>
                </a:solidFill>
                <a:latin typeface="Roboto Medium"/>
              </a:rPr>
              <a:t>only 1 bit </a:t>
            </a:r>
            <a:r>
              <a:rPr lang="en-US" sz="2800" dirty="0">
                <a:latin typeface="Roboto Medium"/>
              </a:rPr>
              <a:t>in the data unit has changed. </a:t>
            </a:r>
            <a:endParaRPr lang="en-IN" sz="2800" dirty="0">
              <a:latin typeface="Roboto Medium"/>
            </a:endParaRPr>
          </a:p>
        </p:txBody>
      </p:sp>
      <p:sp>
        <p:nvSpPr>
          <p:cNvPr id="9" name="Rectangle 8"/>
          <p:cNvSpPr/>
          <p:nvPr/>
        </p:nvSpPr>
        <p:spPr>
          <a:xfrm>
            <a:off x="761999" y="4787363"/>
            <a:ext cx="12649200" cy="954107"/>
          </a:xfrm>
          <a:prstGeom prst="rect">
            <a:avLst/>
          </a:prstGeom>
        </p:spPr>
        <p:txBody>
          <a:bodyPr wrap="square">
            <a:spAutoFit/>
          </a:bodyPr>
          <a:lstStyle/>
          <a:p>
            <a:r>
              <a:rPr lang="en-US" sz="2800" b="1" dirty="0">
                <a:latin typeface="Roboto Medium"/>
              </a:rPr>
              <a:t>2) Multiple Bit Error: </a:t>
            </a:r>
            <a:r>
              <a:rPr lang="en-US" sz="2800" dirty="0">
                <a:latin typeface="Roboto Medium"/>
              </a:rPr>
              <a:t>More than one </a:t>
            </a:r>
            <a:r>
              <a:rPr lang="en-US" sz="2800" dirty="0">
                <a:solidFill>
                  <a:srgbClr val="FF0000"/>
                </a:solidFill>
                <a:latin typeface="Roboto Medium"/>
              </a:rPr>
              <a:t>nonconsecutive bits </a:t>
            </a:r>
            <a:r>
              <a:rPr lang="en-US" sz="2800" dirty="0">
                <a:latin typeface="Roboto Medium"/>
              </a:rPr>
              <a:t>change from 0 to 1 or 1 to 0</a:t>
            </a:r>
            <a:endParaRPr lang="en-IN" sz="2800" dirty="0">
              <a:latin typeface="Roboto Medium"/>
            </a:endParaRPr>
          </a:p>
        </p:txBody>
      </p:sp>
    </p:spTree>
    <p:extLst>
      <p:ext uri="{BB962C8B-B14F-4D97-AF65-F5344CB8AC3E}">
        <p14:creationId xmlns:p14="http://schemas.microsoft.com/office/powerpoint/2010/main" val="2950430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905" y="1447800"/>
            <a:ext cx="13639800" cy="666849"/>
          </a:xfrm>
          <a:prstGeom prst="rect">
            <a:avLst/>
          </a:prstGeom>
        </p:spPr>
        <p:txBody>
          <a:bodyPr wrap="square">
            <a:spAutoFit/>
          </a:bodyPr>
          <a:lstStyle/>
          <a:p>
            <a:pPr>
              <a:lnSpc>
                <a:spcPct val="150000"/>
              </a:lnSpc>
            </a:pPr>
            <a:r>
              <a:rPr lang="en-US" sz="2800" b="1" dirty="0">
                <a:latin typeface="Roboto Medium"/>
              </a:rPr>
              <a:t>3) Burst error: </a:t>
            </a:r>
            <a:r>
              <a:rPr lang="en-US" sz="2800" dirty="0">
                <a:latin typeface="Roboto Medium"/>
              </a:rPr>
              <a:t>A burst error means </a:t>
            </a:r>
            <a:r>
              <a:rPr lang="en-US" sz="2800" dirty="0">
                <a:latin typeface="Roboto Medium" panose="02000000000000000000" pitchFamily="2" charset="0"/>
                <a:ea typeface="Roboto Medium" panose="02000000000000000000" pitchFamily="2" charset="0"/>
                <a:cs typeface="Roboto Medium" panose="02000000000000000000" pitchFamily="2" charset="0"/>
              </a:rPr>
              <a:t>a group of </a:t>
            </a:r>
            <a:r>
              <a:rPr lang="en-US" sz="2800" b="1"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consecutive bits</a:t>
            </a:r>
            <a:r>
              <a:rPr lang="en-US" sz="2800"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 </a:t>
            </a:r>
            <a:r>
              <a:rPr lang="en-US" sz="2800" dirty="0">
                <a:latin typeface="Roboto Medium" panose="02000000000000000000" pitchFamily="2" charset="0"/>
                <a:ea typeface="Roboto Medium" panose="02000000000000000000" pitchFamily="2" charset="0"/>
                <a:cs typeface="Roboto Medium" panose="02000000000000000000" pitchFamily="2" charset="0"/>
              </a:rPr>
              <a:t>are altered. </a:t>
            </a:r>
          </a:p>
        </p:txBody>
      </p:sp>
      <p:sp>
        <p:nvSpPr>
          <p:cNvPr id="6" name="Title 3"/>
          <p:cNvSpPr>
            <a:spLocks noGrp="1"/>
          </p:cNvSpPr>
          <p:nvPr>
            <p:ph type="title"/>
          </p:nvPr>
        </p:nvSpPr>
        <p:spPr/>
        <p:txBody>
          <a:bodyPr/>
          <a:lstStyle/>
          <a:p>
            <a:pPr>
              <a:lnSpc>
                <a:spcPct val="150000"/>
              </a:lnSpc>
            </a:pPr>
            <a:r>
              <a:rPr lang="en-US" sz="3200" b="1" dirty="0">
                <a:solidFill>
                  <a:srgbClr val="3366CC"/>
                </a:solidFill>
                <a:latin typeface="Roboto Medium"/>
              </a:rPr>
              <a:t>Types of Errors: </a:t>
            </a:r>
          </a:p>
        </p:txBody>
      </p:sp>
      <p:pic>
        <p:nvPicPr>
          <p:cNvPr id="4" name="Picture 3"/>
          <p:cNvPicPr>
            <a:picLocks noChangeAspect="1"/>
          </p:cNvPicPr>
          <p:nvPr/>
        </p:nvPicPr>
        <p:blipFill>
          <a:blip r:embed="rId2"/>
          <a:stretch>
            <a:fillRect/>
          </a:stretch>
        </p:blipFill>
        <p:spPr>
          <a:xfrm>
            <a:off x="2438400" y="3048000"/>
            <a:ext cx="8229600" cy="3343275"/>
          </a:xfrm>
          <a:prstGeom prst="rect">
            <a:avLst/>
          </a:prstGeom>
        </p:spPr>
      </p:pic>
    </p:spTree>
    <p:extLst>
      <p:ext uri="{BB962C8B-B14F-4D97-AF65-F5344CB8AC3E}">
        <p14:creationId xmlns:p14="http://schemas.microsoft.com/office/powerpoint/2010/main" val="1311960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533400"/>
            <a:ext cx="8658036" cy="515657"/>
          </a:xfrm>
        </p:spPr>
        <p:txBody>
          <a:bodyPr/>
          <a:lstStyle/>
          <a:p>
            <a:r>
              <a:rPr lang="en-US" sz="3200" b="1" dirty="0">
                <a:solidFill>
                  <a:srgbClr val="3366CC"/>
                </a:solidFill>
              </a:rPr>
              <a:t>Error Control:</a:t>
            </a:r>
          </a:p>
        </p:txBody>
      </p:sp>
      <p:sp>
        <p:nvSpPr>
          <p:cNvPr id="2" name="Rectangle 1"/>
          <p:cNvSpPr/>
          <p:nvPr/>
        </p:nvSpPr>
        <p:spPr>
          <a:xfrm>
            <a:off x="1485900" y="1220388"/>
            <a:ext cx="11658600" cy="6475812"/>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en-US" sz="2800" dirty="0">
                <a:latin typeface="Roboto Medium"/>
              </a:rPr>
              <a:t>It refers to mechanisms to detect and correct errors that occur in the transmission of frames. </a:t>
            </a:r>
          </a:p>
          <a:p>
            <a:pPr marL="457200" indent="-457200" algn="just">
              <a:lnSpc>
                <a:spcPct val="150000"/>
              </a:lnSpc>
              <a:buFont typeface="Wingdings" panose="05000000000000000000" pitchFamily="2" charset="2"/>
              <a:buChar char="Ø"/>
            </a:pPr>
            <a:r>
              <a:rPr lang="en-US" sz="2800" dirty="0">
                <a:latin typeface="Roboto Medium"/>
              </a:rPr>
              <a:t>Error detection uses the concept of </a:t>
            </a:r>
            <a:r>
              <a:rPr lang="en-US" sz="2800" dirty="0">
                <a:solidFill>
                  <a:srgbClr val="FF0000"/>
                </a:solidFill>
                <a:latin typeface="Roboto Medium"/>
              </a:rPr>
              <a:t>redundancy</a:t>
            </a:r>
            <a:r>
              <a:rPr lang="en-US" sz="2800" dirty="0">
                <a:latin typeface="Roboto Medium"/>
              </a:rPr>
              <a:t>, which means adding extra bits for detecting errors at the destination. </a:t>
            </a:r>
          </a:p>
          <a:p>
            <a:pPr marL="457200" indent="-457200" algn="just">
              <a:lnSpc>
                <a:spcPct val="150000"/>
              </a:lnSpc>
              <a:buFont typeface="Wingdings" panose="05000000000000000000" pitchFamily="2" charset="2"/>
              <a:buChar char="Ø"/>
            </a:pPr>
            <a:r>
              <a:rPr lang="en-US" sz="2800" dirty="0">
                <a:latin typeface="Roboto Medium"/>
              </a:rPr>
              <a:t>There are 4 types of redundancy checks are common in data communication: </a:t>
            </a:r>
          </a:p>
          <a:p>
            <a:pPr marL="514350" indent="-514350" algn="just">
              <a:lnSpc>
                <a:spcPct val="150000"/>
              </a:lnSpc>
              <a:buFont typeface="+mj-lt"/>
              <a:buAutoNum type="arabicPeriod"/>
            </a:pPr>
            <a:r>
              <a:rPr lang="en-US" sz="2800" dirty="0">
                <a:latin typeface="Roboto Medium"/>
              </a:rPr>
              <a:t>Parity check </a:t>
            </a:r>
          </a:p>
          <a:p>
            <a:pPr marL="514350" indent="-514350" algn="just">
              <a:lnSpc>
                <a:spcPct val="150000"/>
              </a:lnSpc>
              <a:buFont typeface="+mj-lt"/>
              <a:buAutoNum type="arabicPeriod"/>
            </a:pPr>
            <a:r>
              <a:rPr lang="en-US" sz="2800" dirty="0">
                <a:latin typeface="Roboto Medium"/>
              </a:rPr>
              <a:t>Two dimensional parity check</a:t>
            </a:r>
          </a:p>
          <a:p>
            <a:pPr marL="514350" indent="-514350" algn="just">
              <a:lnSpc>
                <a:spcPct val="150000"/>
              </a:lnSpc>
              <a:buFont typeface="+mj-lt"/>
              <a:buAutoNum type="arabicPeriod"/>
            </a:pPr>
            <a:r>
              <a:rPr lang="en-US" sz="2800" dirty="0">
                <a:latin typeface="Roboto Medium"/>
              </a:rPr>
              <a:t>Checksum. </a:t>
            </a:r>
          </a:p>
          <a:p>
            <a:pPr marL="514350" indent="-514350" algn="just">
              <a:lnSpc>
                <a:spcPct val="150000"/>
              </a:lnSpc>
              <a:buFont typeface="+mj-lt"/>
              <a:buAutoNum type="arabicPeriod"/>
            </a:pPr>
            <a:r>
              <a:rPr lang="en-US" sz="2800" dirty="0">
                <a:latin typeface="Roboto Medium"/>
              </a:rPr>
              <a:t>Cyclic Redundancy check (CRC)</a:t>
            </a:r>
          </a:p>
        </p:txBody>
      </p:sp>
    </p:spTree>
    <p:extLst>
      <p:ext uri="{BB962C8B-B14F-4D97-AF65-F5344CB8AC3E}">
        <p14:creationId xmlns:p14="http://schemas.microsoft.com/office/powerpoint/2010/main" val="1004915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71601" y="1600200"/>
            <a:ext cx="12344400" cy="6955750"/>
          </a:xfrm>
          <a:prstGeom prst="rect">
            <a:avLst/>
          </a:prstGeom>
        </p:spPr>
        <p:txBody>
          <a:bodyPr wrap="square">
            <a:spAutoFit/>
          </a:bodyPr>
          <a:lstStyle/>
          <a:p>
            <a:pPr marL="514350" indent="-514350">
              <a:buAutoNum type="arabicParenR"/>
            </a:pPr>
            <a:r>
              <a:rPr lang="en-US" sz="2800" dirty="0">
                <a:latin typeface="Roboto Medium"/>
              </a:rPr>
              <a:t>When 2 or more bits in a data unit has been changed during the transmission, the error is called ____________</a:t>
            </a:r>
          </a:p>
          <a:p>
            <a:r>
              <a:rPr lang="en-US" sz="2800" dirty="0">
                <a:latin typeface="Roboto Medium"/>
              </a:rPr>
              <a:t>a) random error</a:t>
            </a:r>
            <a:br>
              <a:rPr lang="en-US" sz="2800" dirty="0">
                <a:latin typeface="Roboto Medium"/>
              </a:rPr>
            </a:br>
            <a:r>
              <a:rPr lang="en-US" sz="2800" dirty="0">
                <a:latin typeface="Roboto Medium"/>
              </a:rPr>
              <a:t>b) burst error</a:t>
            </a:r>
            <a:br>
              <a:rPr lang="en-US" sz="2800" dirty="0">
                <a:latin typeface="Roboto Medium"/>
              </a:rPr>
            </a:br>
            <a:r>
              <a:rPr lang="en-US" sz="2800" dirty="0">
                <a:latin typeface="Roboto Medium"/>
              </a:rPr>
              <a:t>c) inverted error</a:t>
            </a:r>
            <a:br>
              <a:rPr lang="en-US" sz="2800" dirty="0">
                <a:latin typeface="Roboto Medium"/>
              </a:rPr>
            </a:br>
            <a:r>
              <a:rPr lang="en-US" sz="2800" dirty="0">
                <a:latin typeface="Roboto Medium"/>
              </a:rPr>
              <a:t>d) double error</a:t>
            </a:r>
            <a:br>
              <a:rPr lang="en-US" sz="2800" dirty="0">
                <a:latin typeface="Roboto Medium"/>
              </a:rPr>
            </a:br>
            <a:r>
              <a:rPr lang="en-US" sz="2800" dirty="0">
                <a:latin typeface="Roboto Medium"/>
              </a:rPr>
              <a:t>Answer: b</a:t>
            </a:r>
          </a:p>
          <a:p>
            <a:endParaRPr lang="en-US" sz="2800" dirty="0">
              <a:latin typeface="Roboto Medium"/>
            </a:endParaRPr>
          </a:p>
          <a:p>
            <a:r>
              <a:rPr lang="en-US" sz="2800" dirty="0">
                <a:latin typeface="Roboto Medium"/>
              </a:rPr>
              <a:t>2) Which of the following is a data link protocol?</a:t>
            </a:r>
            <a:br>
              <a:rPr lang="en-US" sz="2800" dirty="0">
                <a:latin typeface="Roboto Medium"/>
              </a:rPr>
            </a:br>
            <a:r>
              <a:rPr lang="en-US" sz="2800" dirty="0">
                <a:latin typeface="Roboto Medium"/>
              </a:rPr>
              <a:t>a) </a:t>
            </a:r>
            <a:r>
              <a:rPr lang="en-US" sz="2800" dirty="0" err="1">
                <a:latin typeface="Roboto Medium"/>
              </a:rPr>
              <a:t>ethernet</a:t>
            </a:r>
            <a:br>
              <a:rPr lang="en-US" sz="2800" dirty="0">
                <a:latin typeface="Roboto Medium"/>
              </a:rPr>
            </a:br>
            <a:r>
              <a:rPr lang="en-US" sz="2800" dirty="0">
                <a:latin typeface="Roboto Medium"/>
              </a:rPr>
              <a:t>b) point to point protocol</a:t>
            </a:r>
            <a:br>
              <a:rPr lang="en-US" sz="2800" dirty="0">
                <a:latin typeface="Roboto Medium"/>
              </a:rPr>
            </a:br>
            <a:r>
              <a:rPr lang="en-US" sz="2800" dirty="0">
                <a:latin typeface="Roboto Medium"/>
              </a:rPr>
              <a:t>c) </a:t>
            </a:r>
            <a:r>
              <a:rPr lang="en-US" sz="2800" dirty="0" err="1">
                <a:latin typeface="Roboto Medium"/>
              </a:rPr>
              <a:t>hdlc</a:t>
            </a:r>
            <a:br>
              <a:rPr lang="en-US" sz="2800" dirty="0">
                <a:latin typeface="Roboto Medium"/>
              </a:rPr>
            </a:br>
            <a:r>
              <a:rPr lang="en-US" sz="2800" dirty="0">
                <a:latin typeface="Roboto Medium"/>
              </a:rPr>
              <a:t>d) all of the mentioned</a:t>
            </a:r>
            <a:br>
              <a:rPr lang="en-US" sz="2800" dirty="0">
                <a:latin typeface="Roboto Medium"/>
              </a:rPr>
            </a:br>
            <a:r>
              <a:rPr lang="en-US" sz="2800" dirty="0">
                <a:latin typeface="Roboto Medium"/>
              </a:rPr>
              <a:t>Answer: d</a:t>
            </a:r>
          </a:p>
          <a:p>
            <a:pPr marL="514350" indent="-514350">
              <a:buAutoNum type="arabicParenR"/>
            </a:pPr>
            <a:endParaRPr lang="en-US" sz="2800" dirty="0">
              <a:latin typeface="Roboto Medium"/>
            </a:endParaRPr>
          </a:p>
          <a:p>
            <a:pPr algn="just"/>
            <a:endParaRPr lang="en-US" b="0" i="0" dirty="0">
              <a:solidFill>
                <a:srgbClr val="3A3A3A"/>
              </a:solidFill>
              <a:effectLst/>
              <a:latin typeface="Roboto Medium"/>
            </a:endParaRPr>
          </a:p>
        </p:txBody>
      </p:sp>
      <p:sp>
        <p:nvSpPr>
          <p:cNvPr id="6" name="Rectangle 5"/>
          <p:cNvSpPr/>
          <p:nvPr/>
        </p:nvSpPr>
        <p:spPr>
          <a:xfrm>
            <a:off x="838200" y="609600"/>
            <a:ext cx="1676400" cy="739754"/>
          </a:xfrm>
          <a:prstGeom prst="rect">
            <a:avLst/>
          </a:prstGeom>
        </p:spPr>
        <p:txBody>
          <a:bodyPr wrap="square">
            <a:spAutoFit/>
          </a:bodyPr>
          <a:lstStyle/>
          <a:p>
            <a:pPr>
              <a:lnSpc>
                <a:spcPct val="150000"/>
              </a:lnSpc>
            </a:pPr>
            <a:r>
              <a:rPr lang="en-US" sz="3200" b="1" dirty="0">
                <a:solidFill>
                  <a:srgbClr val="3366CC"/>
                </a:solidFill>
                <a:latin typeface="Roboto Medium"/>
              </a:rPr>
              <a:t>QUIZ 2:</a:t>
            </a:r>
          </a:p>
        </p:txBody>
      </p:sp>
    </p:spTree>
    <p:extLst>
      <p:ext uri="{BB962C8B-B14F-4D97-AF65-F5344CB8AC3E}">
        <p14:creationId xmlns:p14="http://schemas.microsoft.com/office/powerpoint/2010/main" val="717827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609600"/>
            <a:ext cx="7315200" cy="3631763"/>
          </a:xfrm>
          <a:prstGeom prst="rect">
            <a:avLst/>
          </a:prstGeom>
        </p:spPr>
        <p:txBody>
          <a:bodyPr>
            <a:spAutoFit/>
          </a:bodyPr>
          <a:lstStyle/>
          <a:p>
            <a:r>
              <a:rPr lang="en-IN" sz="3200" b="1" dirty="0">
                <a:solidFill>
                  <a:srgbClr val="3366CC"/>
                </a:solidFill>
                <a:latin typeface="Roboto Medium"/>
              </a:rPr>
              <a:t>SUMMARY:</a:t>
            </a:r>
          </a:p>
          <a:p>
            <a:endParaRPr lang="en-IN" sz="2400" b="1" dirty="0">
              <a:solidFill>
                <a:srgbClr val="3366CC"/>
              </a:solidFill>
            </a:endParaRPr>
          </a:p>
          <a:p>
            <a:endParaRPr lang="en-IN" sz="2400" b="1" dirty="0">
              <a:solidFill>
                <a:srgbClr val="3366CC"/>
              </a:solidFill>
            </a:endParaRPr>
          </a:p>
          <a:p>
            <a:endParaRPr lang="en-IN" sz="2400" b="1" dirty="0">
              <a:solidFill>
                <a:srgbClr val="3366CC"/>
              </a:solidFill>
            </a:endParaRPr>
          </a:p>
          <a:p>
            <a:pPr marL="457200" indent="-457200">
              <a:lnSpc>
                <a:spcPct val="150000"/>
              </a:lnSpc>
              <a:buFont typeface="Wingdings" panose="05000000000000000000" pitchFamily="2" charset="2"/>
              <a:buChar char="Ø"/>
            </a:pPr>
            <a:r>
              <a:rPr lang="en-US" sz="2800" dirty="0">
                <a:latin typeface="Roboto Medium"/>
              </a:rPr>
              <a:t>Data link layer design issues</a:t>
            </a:r>
          </a:p>
          <a:p>
            <a:pPr marL="457200" indent="-457200">
              <a:lnSpc>
                <a:spcPct val="150000"/>
              </a:lnSpc>
              <a:buFont typeface="Wingdings" panose="05000000000000000000" pitchFamily="2" charset="2"/>
              <a:buChar char="Ø"/>
            </a:pPr>
            <a:r>
              <a:rPr lang="en-US" sz="2800" dirty="0">
                <a:latin typeface="Roboto Medium"/>
              </a:rPr>
              <a:t>Error Detection and Correction</a:t>
            </a:r>
          </a:p>
          <a:p>
            <a:pPr marL="457200" indent="-457200">
              <a:lnSpc>
                <a:spcPct val="150000"/>
              </a:lnSpc>
              <a:buFont typeface="Wingdings" panose="05000000000000000000" pitchFamily="2" charset="2"/>
              <a:buChar char="Ø"/>
            </a:pPr>
            <a:r>
              <a:rPr lang="en-US" sz="2800" dirty="0">
                <a:latin typeface="Roboto Medium"/>
              </a:rPr>
              <a:t>Quiz</a:t>
            </a:r>
          </a:p>
        </p:txBody>
      </p:sp>
    </p:spTree>
    <p:extLst>
      <p:ext uri="{BB962C8B-B14F-4D97-AF65-F5344CB8AC3E}">
        <p14:creationId xmlns:p14="http://schemas.microsoft.com/office/powerpoint/2010/main" val="817297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1593503"/>
            <a:ext cx="7315200" cy="2677656"/>
          </a:xfrm>
          <a:prstGeom prst="rect">
            <a:avLst/>
          </a:prstGeom>
        </p:spPr>
        <p:txBody>
          <a:bodyPr>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RECAP</a:t>
            </a:r>
          </a:p>
          <a:p>
            <a:pPr marL="457200" indent="-457200">
              <a:lnSpc>
                <a:spcPct val="150000"/>
              </a:lnSpc>
              <a:buFont typeface="Wingdings" panose="05000000000000000000" pitchFamily="2" charset="2"/>
              <a:buChar char="Ø"/>
            </a:pPr>
            <a:r>
              <a:rPr lang="en-US" sz="2800" dirty="0">
                <a:latin typeface="Roboto Medium"/>
              </a:rPr>
              <a:t>Data link layer design issues</a:t>
            </a:r>
          </a:p>
          <a:p>
            <a:pPr marL="457200" indent="-457200">
              <a:lnSpc>
                <a:spcPct val="150000"/>
              </a:lnSpc>
              <a:buFont typeface="Wingdings" panose="05000000000000000000" pitchFamily="2" charset="2"/>
              <a:buChar char="Ø"/>
            </a:pPr>
            <a:r>
              <a:rPr lang="en-US" sz="2800" dirty="0">
                <a:latin typeface="Roboto Medium"/>
              </a:rPr>
              <a:t>Error Detection and Correction</a:t>
            </a:r>
          </a:p>
          <a:p>
            <a:pPr marL="457200" indent="-457200">
              <a:lnSpc>
                <a:spcPct val="150000"/>
              </a:lnSpc>
              <a:buFont typeface="Wingdings" panose="05000000000000000000" pitchFamily="2" charset="2"/>
              <a:buChar char="Ø"/>
            </a:pPr>
            <a:r>
              <a:rPr lang="en-US" sz="2800" dirty="0">
                <a:latin typeface="Roboto Medium"/>
              </a:rPr>
              <a:t>Quiz</a:t>
            </a:r>
          </a:p>
        </p:txBody>
      </p:sp>
      <p:sp>
        <p:nvSpPr>
          <p:cNvPr id="6" name="Rectangle 5"/>
          <p:cNvSpPr/>
          <p:nvPr/>
        </p:nvSpPr>
        <p:spPr>
          <a:xfrm>
            <a:off x="7696200" y="1593503"/>
            <a:ext cx="7315200" cy="4708981"/>
          </a:xfrm>
          <a:prstGeom prst="rect">
            <a:avLst/>
          </a:prstGeom>
        </p:spPr>
        <p:txBody>
          <a:bodyPr>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AGENDA</a:t>
            </a:r>
          </a:p>
          <a:p>
            <a:pPr marL="457200" indent="-457200">
              <a:lnSpc>
                <a:spcPct val="150000"/>
              </a:lnSpc>
              <a:buFont typeface="Wingdings" panose="05000000000000000000" pitchFamily="2" charset="2"/>
              <a:buChar char="Ø"/>
            </a:pPr>
            <a:r>
              <a:rPr lang="en-US" sz="2800" dirty="0">
                <a:latin typeface="Roboto Medium"/>
              </a:rPr>
              <a:t>Error Detection and Correction</a:t>
            </a:r>
          </a:p>
          <a:p>
            <a:pPr marL="1110212" lvl="1" indent="-457200">
              <a:lnSpc>
                <a:spcPct val="150000"/>
              </a:lnSpc>
              <a:buFont typeface="Wingdings" panose="05000000000000000000" pitchFamily="2" charset="2"/>
              <a:buChar char="q"/>
            </a:pPr>
            <a:r>
              <a:rPr lang="en-US" sz="2800" dirty="0">
                <a:latin typeface="Roboto Medium"/>
              </a:rPr>
              <a:t>Parity check Method</a:t>
            </a:r>
          </a:p>
          <a:p>
            <a:pPr marL="1110212" lvl="1" indent="-457200">
              <a:lnSpc>
                <a:spcPct val="150000"/>
              </a:lnSpc>
              <a:buFont typeface="Wingdings" panose="05000000000000000000" pitchFamily="2" charset="2"/>
              <a:buChar char="q"/>
            </a:pPr>
            <a:r>
              <a:rPr lang="en-US" sz="2800" dirty="0">
                <a:latin typeface="Roboto Medium"/>
              </a:rPr>
              <a:t>Two Dimensional Parity Check</a:t>
            </a:r>
          </a:p>
          <a:p>
            <a:pPr marL="1110212" lvl="1" indent="-457200">
              <a:lnSpc>
                <a:spcPct val="150000"/>
              </a:lnSpc>
              <a:buFont typeface="Wingdings" panose="05000000000000000000" pitchFamily="2" charset="2"/>
              <a:buChar char="q"/>
            </a:pPr>
            <a:r>
              <a:rPr lang="en-US" sz="2800" dirty="0">
                <a:latin typeface="Roboto Medium"/>
              </a:rPr>
              <a:t>Check sum</a:t>
            </a:r>
          </a:p>
          <a:p>
            <a:pPr marL="457200" indent="-457200">
              <a:lnSpc>
                <a:spcPct val="150000"/>
              </a:lnSpc>
              <a:buFont typeface="Wingdings" panose="05000000000000000000" pitchFamily="2" charset="2"/>
              <a:buChar char="Ø"/>
            </a:pPr>
            <a:r>
              <a:rPr lang="en-US" sz="2800" dirty="0">
                <a:latin typeface="Roboto Medium"/>
              </a:rPr>
              <a:t>Quiz</a:t>
            </a:r>
          </a:p>
          <a:p>
            <a:pPr>
              <a:lnSpc>
                <a:spcPct val="150000"/>
              </a:lnSpc>
            </a:pPr>
            <a:endParaRPr lang="en-US" sz="2800" dirty="0">
              <a:latin typeface="Roboto Medium"/>
            </a:endParaRPr>
          </a:p>
        </p:txBody>
      </p:sp>
      <p:sp>
        <p:nvSpPr>
          <p:cNvPr id="7" name="Rectangle 6"/>
          <p:cNvSpPr/>
          <p:nvPr/>
        </p:nvSpPr>
        <p:spPr>
          <a:xfrm>
            <a:off x="986589" y="685800"/>
            <a:ext cx="2600392" cy="584775"/>
          </a:xfrm>
          <a:prstGeom prst="rect">
            <a:avLst/>
          </a:prstGeom>
        </p:spPr>
        <p:txBody>
          <a:bodyPr wrap="none">
            <a:spAutoFit/>
          </a:bodyPr>
          <a:lstStyle/>
          <a:p>
            <a:r>
              <a:rPr lang="en-US" sz="3200" b="1" dirty="0">
                <a:solidFill>
                  <a:srgbClr val="3366CC"/>
                </a:solidFill>
                <a:latin typeface="Roboto Medium"/>
              </a:rPr>
              <a:t>LECTURE 3:</a:t>
            </a:r>
            <a:endParaRPr lang="en-IN" sz="3200" b="1" dirty="0">
              <a:solidFill>
                <a:srgbClr val="3366CC"/>
              </a:solidFill>
            </a:endParaRPr>
          </a:p>
        </p:txBody>
      </p:sp>
    </p:spTree>
    <p:extLst>
      <p:ext uri="{BB962C8B-B14F-4D97-AF65-F5344CB8AC3E}">
        <p14:creationId xmlns:p14="http://schemas.microsoft.com/office/powerpoint/2010/main" val="225566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685800" y="1676400"/>
            <a:ext cx="12344401" cy="5682015"/>
          </a:xfrm>
        </p:spPr>
        <p:txBody>
          <a:bodyPr/>
          <a:lstStyle/>
          <a:p>
            <a:pPr marL="0" indent="0">
              <a:buNone/>
            </a:pPr>
            <a:r>
              <a:rPr lang="en-US" sz="2800" dirty="0">
                <a:solidFill>
                  <a:srgbClr val="FF0000"/>
                </a:solidFill>
              </a:rPr>
              <a:t>1) Parity check Method:</a:t>
            </a:r>
          </a:p>
          <a:p>
            <a:pPr marL="0" indent="0">
              <a:buNone/>
            </a:pPr>
            <a:r>
              <a:rPr lang="en-US" sz="2800" dirty="0"/>
              <a:t>The most common and least expensive mechanism for error detection is the parity check. It is an </a:t>
            </a:r>
            <a:r>
              <a:rPr lang="en-US" sz="2800" dirty="0">
                <a:solidFill>
                  <a:srgbClr val="FF0000"/>
                </a:solidFill>
              </a:rPr>
              <a:t>extra binary digit added </a:t>
            </a:r>
            <a:r>
              <a:rPr lang="en-US" sz="2800" dirty="0"/>
              <a:t>to the group of data bits, so that ,the total </a:t>
            </a:r>
            <a:r>
              <a:rPr lang="en-US" sz="2800" dirty="0" err="1">
                <a:solidFill>
                  <a:srgbClr val="FF0000"/>
                </a:solidFill>
              </a:rPr>
              <a:t>no.of</a:t>
            </a:r>
            <a:r>
              <a:rPr lang="en-US" sz="2800" dirty="0">
                <a:solidFill>
                  <a:srgbClr val="FF0000"/>
                </a:solidFill>
              </a:rPr>
              <a:t> 1’s in the group is even or add</a:t>
            </a:r>
            <a:r>
              <a:rPr lang="en-US" sz="2800" dirty="0"/>
              <a:t>.</a:t>
            </a:r>
          </a:p>
          <a:p>
            <a:pPr>
              <a:lnSpc>
                <a:spcPct val="115000"/>
              </a:lnSpc>
              <a:spcAft>
                <a:spcPts val="800"/>
              </a:spcAft>
              <a:buNone/>
            </a:pPr>
            <a:r>
              <a:rPr lang="en-IN" sz="2800" kern="100" dirty="0">
                <a:effectLst/>
              </a:rPr>
              <a:t>When data is sent from one device to another (e.g., computer to router), it may get </a:t>
            </a:r>
            <a:r>
              <a:rPr lang="en-IN" sz="2800" b="1" kern="100" dirty="0">
                <a:effectLst/>
              </a:rPr>
              <a:t>corrupted</a:t>
            </a:r>
            <a:r>
              <a:rPr lang="en-IN" sz="2800" kern="100" dirty="0">
                <a:effectLst/>
              </a:rPr>
              <a:t> due to:</a:t>
            </a:r>
          </a:p>
          <a:p>
            <a:pPr marL="342900" lvl="0" indent="-342900">
              <a:lnSpc>
                <a:spcPct val="115000"/>
              </a:lnSpc>
              <a:spcAft>
                <a:spcPts val="800"/>
              </a:spcAft>
              <a:buSzPts val="1000"/>
              <a:buFont typeface="Symbol" panose="05050102010706020507" pitchFamily="18" charset="2"/>
              <a:buChar char=""/>
              <a:tabLst>
                <a:tab pos="457200" algn="l"/>
              </a:tabLst>
            </a:pPr>
            <a:r>
              <a:rPr lang="en-IN" sz="2800" kern="100" dirty="0">
                <a:solidFill>
                  <a:srgbClr val="FF0000"/>
                </a:solidFill>
                <a:effectLst/>
              </a:rPr>
              <a:t>Noise in the channel</a:t>
            </a:r>
          </a:p>
          <a:p>
            <a:pPr marL="342900" lvl="0" indent="-342900">
              <a:lnSpc>
                <a:spcPct val="115000"/>
              </a:lnSpc>
              <a:spcAft>
                <a:spcPts val="800"/>
              </a:spcAft>
              <a:buSzPts val="1000"/>
              <a:buFont typeface="Symbol" panose="05050102010706020507" pitchFamily="18" charset="2"/>
              <a:buChar char=""/>
              <a:tabLst>
                <a:tab pos="457200" algn="l"/>
              </a:tabLst>
            </a:pPr>
            <a:r>
              <a:rPr lang="en-IN" sz="2800" kern="100" dirty="0">
                <a:solidFill>
                  <a:srgbClr val="FF0000"/>
                </a:solidFill>
                <a:effectLst/>
              </a:rPr>
              <a:t>Signal loss</a:t>
            </a:r>
          </a:p>
          <a:p>
            <a:pPr marL="342900" lvl="0" indent="-342900">
              <a:lnSpc>
                <a:spcPct val="115000"/>
              </a:lnSpc>
              <a:spcAft>
                <a:spcPts val="800"/>
              </a:spcAft>
              <a:buSzPts val="1000"/>
              <a:buFont typeface="Symbol" panose="05050102010706020507" pitchFamily="18" charset="2"/>
              <a:buChar char=""/>
              <a:tabLst>
                <a:tab pos="457200" algn="l"/>
              </a:tabLst>
            </a:pPr>
            <a:r>
              <a:rPr lang="en-IN" sz="2800" kern="100" dirty="0">
                <a:solidFill>
                  <a:srgbClr val="FF0000"/>
                </a:solidFill>
                <a:effectLst/>
              </a:rPr>
              <a:t>Electrical interference</a:t>
            </a:r>
          </a:p>
          <a:p>
            <a:pPr marL="0" indent="0">
              <a:lnSpc>
                <a:spcPct val="115000"/>
              </a:lnSpc>
              <a:spcAft>
                <a:spcPts val="800"/>
              </a:spcAft>
              <a:buNone/>
            </a:pPr>
            <a:r>
              <a:rPr lang="en-IN" sz="2800" kern="100" dirty="0">
                <a:effectLst/>
              </a:rPr>
              <a:t>To </a:t>
            </a:r>
            <a:r>
              <a:rPr lang="en-IN" sz="2800" b="1" kern="100" dirty="0">
                <a:effectLst/>
              </a:rPr>
              <a:t>detect if data was changed (even by one bit)</a:t>
            </a:r>
            <a:r>
              <a:rPr lang="en-IN" sz="2800" kern="100" dirty="0">
                <a:effectLst/>
              </a:rPr>
              <a:t>, we add a parity bit.</a:t>
            </a:r>
          </a:p>
          <a:p>
            <a:pPr marL="0" indent="0">
              <a:buNone/>
            </a:pPr>
            <a:endParaRPr lang="en-US" sz="2800" dirty="0">
              <a:latin typeface="Roboto Medium"/>
            </a:endParaRPr>
          </a:p>
        </p:txBody>
      </p:sp>
      <p:sp>
        <p:nvSpPr>
          <p:cNvPr id="4" name="Title 3"/>
          <p:cNvSpPr>
            <a:spLocks noGrp="1"/>
          </p:cNvSpPr>
          <p:nvPr>
            <p:ph type="title"/>
          </p:nvPr>
        </p:nvSpPr>
        <p:spPr>
          <a:xfrm>
            <a:off x="685800" y="609600"/>
            <a:ext cx="9528719" cy="591857"/>
          </a:xfrm>
        </p:spPr>
        <p:txBody>
          <a:bodyPr/>
          <a:lstStyle/>
          <a:p>
            <a:pPr>
              <a:lnSpc>
                <a:spcPct val="150000"/>
              </a:lnSpc>
            </a:pPr>
            <a:r>
              <a:rPr lang="en-US" sz="3200" b="1" dirty="0">
                <a:solidFill>
                  <a:srgbClr val="3366CC"/>
                </a:solidFill>
                <a:latin typeface="Roboto Medium"/>
              </a:rPr>
              <a:t>Error Detection and Correction:</a:t>
            </a:r>
          </a:p>
        </p:txBody>
      </p:sp>
    </p:spTree>
    <p:extLst>
      <p:ext uri="{BB962C8B-B14F-4D97-AF65-F5344CB8AC3E}">
        <p14:creationId xmlns:p14="http://schemas.microsoft.com/office/powerpoint/2010/main" val="1529794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3B23-2A54-B574-05AA-D68DB15718A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7D1806F-ACFF-898E-76F8-ECF2FABE2158}"/>
              </a:ext>
            </a:extLst>
          </p:cNvPr>
          <p:cNvSpPr>
            <a:spLocks noGrp="1"/>
          </p:cNvSpPr>
          <p:nvPr>
            <p:ph type="body" sz="quarter" idx="17"/>
          </p:nvPr>
        </p:nvSpPr>
        <p:spPr>
          <a:xfrm>
            <a:off x="685800" y="1676400"/>
            <a:ext cx="12344401" cy="5682015"/>
          </a:xfrm>
        </p:spPr>
        <p:txBody>
          <a:bodyPr/>
          <a:lstStyle/>
          <a:p>
            <a:pPr marL="0" indent="0">
              <a:buNone/>
            </a:pPr>
            <a:r>
              <a:rPr lang="en-US" sz="2800" dirty="0">
                <a:solidFill>
                  <a:srgbClr val="FF0000"/>
                </a:solidFill>
              </a:rPr>
              <a:t>1) Parity check Method:</a:t>
            </a:r>
          </a:p>
          <a:p>
            <a:pPr>
              <a:buFont typeface="Arial" panose="020B0604020202020204" pitchFamily="34" charset="0"/>
              <a:buChar char="•"/>
            </a:pPr>
            <a:r>
              <a:rPr lang="en-US" sz="2800" dirty="0"/>
              <a:t>The sender calculates and adds the </a:t>
            </a:r>
            <a:r>
              <a:rPr lang="en-US" sz="2800" b="1" dirty="0"/>
              <a:t>parity bit</a:t>
            </a:r>
            <a:r>
              <a:rPr lang="en-US" sz="2800" dirty="0"/>
              <a:t> before sending the data.</a:t>
            </a:r>
          </a:p>
          <a:p>
            <a:pPr>
              <a:buFont typeface="Arial" panose="020B0604020202020204" pitchFamily="34" charset="0"/>
              <a:buChar char="•"/>
            </a:pPr>
            <a:r>
              <a:rPr lang="en-US" sz="2800" dirty="0"/>
              <a:t>The receiver re-calculates the parity and compares it with the received parity bit.</a:t>
            </a:r>
          </a:p>
          <a:p>
            <a:pPr>
              <a:buFont typeface="Arial" panose="020B0604020202020204" pitchFamily="34" charset="0"/>
              <a:buChar char="•"/>
            </a:pPr>
            <a:r>
              <a:rPr lang="en-US" sz="2800" dirty="0"/>
              <a:t>If there's a mismatch → </a:t>
            </a:r>
            <a:r>
              <a:rPr lang="en-US" sz="2800" b="1" dirty="0"/>
              <a:t>an error occurred</a:t>
            </a:r>
            <a:r>
              <a:rPr lang="en-US" sz="2800" dirty="0"/>
              <a:t> in transmission.</a:t>
            </a:r>
          </a:p>
          <a:p>
            <a:pPr marL="0" indent="0">
              <a:buNone/>
            </a:pPr>
            <a:r>
              <a:rPr lang="en-US" sz="2800" dirty="0">
                <a:solidFill>
                  <a:srgbClr val="FF0000"/>
                </a:solidFill>
              </a:rPr>
              <a:t>There are 2 types of Parity Check: </a:t>
            </a:r>
          </a:p>
          <a:p>
            <a:r>
              <a:rPr lang="en-US" sz="2800" dirty="0"/>
              <a:t>Simple Parity Check -</a:t>
            </a:r>
            <a:r>
              <a:rPr lang="en-US" sz="1600" dirty="0"/>
              <a:t>A </a:t>
            </a:r>
            <a:r>
              <a:rPr lang="en-US" sz="1600" b="1" dirty="0"/>
              <a:t>single parity bit</a:t>
            </a:r>
            <a:r>
              <a:rPr lang="en-US" sz="1600" dirty="0"/>
              <a:t> is added to a group of data bits to help detect errors.</a:t>
            </a:r>
            <a:endParaRPr lang="en-US" sz="2800" dirty="0"/>
          </a:p>
          <a:p>
            <a:r>
              <a:rPr lang="en-US" sz="2800"/>
              <a:t>Two-Dimensional-</a:t>
            </a:r>
            <a:r>
              <a:rPr lang="en-US" sz="1600"/>
              <a:t>This extends basic parity checking by using </a:t>
            </a:r>
            <a:r>
              <a:rPr lang="en-US" sz="1600" b="1"/>
              <a:t>two-dimensional parity</a:t>
            </a:r>
            <a:r>
              <a:rPr lang="en-US" sz="1600"/>
              <a:t>, which provides </a:t>
            </a:r>
            <a:r>
              <a:rPr lang="en-US" sz="1600" b="1"/>
              <a:t>better error detection</a:t>
            </a:r>
            <a:r>
              <a:rPr lang="en-US" sz="1600"/>
              <a:t>:</a:t>
            </a:r>
            <a:endParaRPr lang="en-US" sz="2800" dirty="0">
              <a:latin typeface="Roboto Medium"/>
            </a:endParaRPr>
          </a:p>
        </p:txBody>
      </p:sp>
      <p:sp>
        <p:nvSpPr>
          <p:cNvPr id="4" name="Title 3">
            <a:extLst>
              <a:ext uri="{FF2B5EF4-FFF2-40B4-BE49-F238E27FC236}">
                <a16:creationId xmlns:a16="http://schemas.microsoft.com/office/drawing/2014/main" id="{E6A11842-2B6D-7BB8-825E-8FB23DAC3091}"/>
              </a:ext>
            </a:extLst>
          </p:cNvPr>
          <p:cNvSpPr>
            <a:spLocks noGrp="1"/>
          </p:cNvSpPr>
          <p:nvPr>
            <p:ph type="title"/>
          </p:nvPr>
        </p:nvSpPr>
        <p:spPr>
          <a:xfrm>
            <a:off x="685800" y="609600"/>
            <a:ext cx="9528719" cy="591857"/>
          </a:xfrm>
        </p:spPr>
        <p:txBody>
          <a:bodyPr/>
          <a:lstStyle/>
          <a:p>
            <a:pPr>
              <a:lnSpc>
                <a:spcPct val="150000"/>
              </a:lnSpc>
            </a:pPr>
            <a:r>
              <a:rPr lang="en-US" sz="3200" b="1" dirty="0">
                <a:solidFill>
                  <a:srgbClr val="3366CC"/>
                </a:solidFill>
                <a:latin typeface="Roboto Medium"/>
              </a:rPr>
              <a:t>Error Detection and Correction:</a:t>
            </a:r>
          </a:p>
        </p:txBody>
      </p:sp>
    </p:spTree>
    <p:extLst>
      <p:ext uri="{BB962C8B-B14F-4D97-AF65-F5344CB8AC3E}">
        <p14:creationId xmlns:p14="http://schemas.microsoft.com/office/powerpoint/2010/main" val="939911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1752600"/>
            <a:ext cx="12268200" cy="3108543"/>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sz="2800" dirty="0">
                <a:latin typeface="Roboto Medium"/>
              </a:rPr>
              <a:t>A redundant bit called a parity bit is added to every data unit so that the total number of 1s in the unit (including the parity bit) becomes even (or odd). </a:t>
            </a:r>
          </a:p>
          <a:p>
            <a:pPr marL="457200" indent="-457200">
              <a:lnSpc>
                <a:spcPct val="150000"/>
              </a:lnSpc>
              <a:buFont typeface="Wingdings" panose="05000000000000000000" pitchFamily="2" charset="2"/>
              <a:buChar char="Ø"/>
            </a:pPr>
            <a:r>
              <a:rPr lang="en-US" sz="2800" dirty="0">
                <a:latin typeface="Roboto Medium"/>
              </a:rPr>
              <a:t>Ex: Suppose we want to transmit the binary data unit 1100001</a:t>
            </a:r>
          </a:p>
          <a:p>
            <a:r>
              <a:rPr lang="en-US" sz="2800" dirty="0">
                <a:latin typeface="Roboto Medium"/>
              </a:rPr>
              <a:t> </a:t>
            </a:r>
          </a:p>
        </p:txBody>
      </p:sp>
      <p:sp>
        <p:nvSpPr>
          <p:cNvPr id="7" name="Title 3"/>
          <p:cNvSpPr>
            <a:spLocks noGrp="1"/>
          </p:cNvSpPr>
          <p:nvPr>
            <p:ph type="title"/>
          </p:nvPr>
        </p:nvSpPr>
        <p:spPr>
          <a:xfrm>
            <a:off x="685800" y="609600"/>
            <a:ext cx="9528719" cy="591857"/>
          </a:xfrm>
        </p:spPr>
        <p:txBody>
          <a:bodyPr/>
          <a:lstStyle/>
          <a:p>
            <a:pPr>
              <a:lnSpc>
                <a:spcPct val="150000"/>
              </a:lnSpc>
            </a:pPr>
            <a:r>
              <a:rPr lang="en-US" sz="3200" b="1" dirty="0">
                <a:solidFill>
                  <a:srgbClr val="3366CC"/>
                </a:solidFill>
                <a:latin typeface="Roboto Medium"/>
              </a:rPr>
              <a:t>Simple Parity Check: </a:t>
            </a:r>
          </a:p>
        </p:txBody>
      </p:sp>
    </p:spTree>
    <p:extLst>
      <p:ext uri="{BB962C8B-B14F-4D97-AF65-F5344CB8AC3E}">
        <p14:creationId xmlns:p14="http://schemas.microsoft.com/office/powerpoint/2010/main" val="771368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76400" y="1828800"/>
            <a:ext cx="10363200" cy="5867400"/>
          </a:xfrm>
          <a:prstGeom prst="rect">
            <a:avLst/>
          </a:prstGeom>
        </p:spPr>
      </p:pic>
      <p:sp>
        <p:nvSpPr>
          <p:cNvPr id="7" name="Title 3"/>
          <p:cNvSpPr>
            <a:spLocks noGrp="1"/>
          </p:cNvSpPr>
          <p:nvPr>
            <p:ph type="title"/>
          </p:nvPr>
        </p:nvSpPr>
        <p:spPr>
          <a:xfrm>
            <a:off x="685800" y="609600"/>
            <a:ext cx="9528719" cy="591857"/>
          </a:xfrm>
        </p:spPr>
        <p:txBody>
          <a:bodyPr/>
          <a:lstStyle/>
          <a:p>
            <a:pPr>
              <a:lnSpc>
                <a:spcPct val="150000"/>
              </a:lnSpc>
            </a:pPr>
            <a:r>
              <a:rPr lang="en-US" sz="3200" b="1" dirty="0">
                <a:solidFill>
                  <a:srgbClr val="3366CC"/>
                </a:solidFill>
                <a:latin typeface="Roboto Medium"/>
              </a:rPr>
              <a:t>Simple Parity Check: </a:t>
            </a:r>
          </a:p>
        </p:txBody>
      </p:sp>
    </p:spTree>
    <p:extLst>
      <p:ext uri="{BB962C8B-B14F-4D97-AF65-F5344CB8AC3E}">
        <p14:creationId xmlns:p14="http://schemas.microsoft.com/office/powerpoint/2010/main" val="2387997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371600" y="3200400"/>
            <a:ext cx="11378936" cy="607825"/>
          </a:xfrm>
        </p:spPr>
        <p:txBody>
          <a:bodyPr/>
          <a:lstStyle/>
          <a:p>
            <a:r>
              <a:rPr lang="en-US" sz="3200" b="1" dirty="0">
                <a:solidFill>
                  <a:srgbClr val="C00000"/>
                </a:solidFill>
              </a:rPr>
              <a:t>COMPUTER NETWORKS</a:t>
            </a:r>
            <a:br>
              <a:rPr lang="en-US" sz="3200" b="1" dirty="0">
                <a:solidFill>
                  <a:srgbClr val="C00000"/>
                </a:solidFill>
              </a:rPr>
            </a:br>
            <a:br>
              <a:rPr lang="en-US" sz="3200" b="1" dirty="0">
                <a:solidFill>
                  <a:srgbClr val="C00000"/>
                </a:solidFill>
              </a:rPr>
            </a:br>
            <a:r>
              <a:rPr lang="en-US" sz="3200" b="1" dirty="0"/>
              <a:t>UNIT-II: The Data Link Layer</a:t>
            </a:r>
            <a:endParaRPr lang="en-US" sz="3200" dirty="0">
              <a:solidFill>
                <a:srgbClr val="C00000"/>
              </a:solidFill>
            </a:endParaRPr>
          </a:p>
        </p:txBody>
      </p:sp>
      <p:sp>
        <p:nvSpPr>
          <p:cNvPr id="13" name="Text Placeholder 12"/>
          <p:cNvSpPr>
            <a:spLocks noGrp="1"/>
          </p:cNvSpPr>
          <p:nvPr>
            <p:ph type="body" sz="quarter" idx="10"/>
          </p:nvPr>
        </p:nvSpPr>
        <p:spPr/>
        <p:txBody>
          <a:bodyPr/>
          <a:lstStyle/>
          <a:p>
            <a:r>
              <a:rPr lang="en-US" b="1" dirty="0">
                <a:solidFill>
                  <a:srgbClr val="3366CC"/>
                </a:solidFill>
              </a:rPr>
              <a:t>School of CSA,BCA</a:t>
            </a:r>
          </a:p>
        </p:txBody>
      </p:sp>
      <p:sp>
        <p:nvSpPr>
          <p:cNvPr id="15" name="Text Placeholder 14"/>
          <p:cNvSpPr>
            <a:spLocks noGrp="1"/>
          </p:cNvSpPr>
          <p:nvPr>
            <p:ph type="body" sz="quarter" idx="14"/>
          </p:nvPr>
        </p:nvSpPr>
        <p:spPr/>
        <p:txBody>
          <a:bodyPr/>
          <a:lstStyle/>
          <a:p>
            <a:r>
              <a:rPr lang="en-US" b="1" dirty="0">
                <a:solidFill>
                  <a:srgbClr val="3366CC"/>
                </a:solidFill>
              </a:rPr>
              <a:t>Prof. Nagaraj C</a:t>
            </a:r>
          </a:p>
        </p:txBody>
      </p:sp>
    </p:spTree>
    <p:extLst>
      <p:ext uri="{BB962C8B-B14F-4D97-AF65-F5344CB8AC3E}">
        <p14:creationId xmlns:p14="http://schemas.microsoft.com/office/powerpoint/2010/main" val="431316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4400" y="1905000"/>
            <a:ext cx="12344400" cy="3244158"/>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sz="2800" dirty="0">
                <a:latin typeface="Roboto Medium"/>
              </a:rPr>
              <a:t>A block of bits is organized in a table (rows and columns). </a:t>
            </a:r>
          </a:p>
          <a:p>
            <a:pPr marL="457200" indent="-457200">
              <a:lnSpc>
                <a:spcPct val="150000"/>
              </a:lnSpc>
              <a:buFont typeface="Wingdings" panose="05000000000000000000" pitchFamily="2" charset="2"/>
              <a:buChar char="Ø"/>
            </a:pPr>
            <a:r>
              <a:rPr lang="en-US" sz="2800" dirty="0">
                <a:latin typeface="Roboto Medium"/>
              </a:rPr>
              <a:t>First we calculate the parity bit for each data unit.</a:t>
            </a:r>
          </a:p>
          <a:p>
            <a:pPr marL="457200" indent="-457200">
              <a:lnSpc>
                <a:spcPct val="150000"/>
              </a:lnSpc>
              <a:buFont typeface="Wingdings" panose="05000000000000000000" pitchFamily="2" charset="2"/>
              <a:buChar char="Ø"/>
            </a:pPr>
            <a:r>
              <a:rPr lang="en-US" sz="2800" dirty="0">
                <a:latin typeface="Roboto Medium"/>
              </a:rPr>
              <a:t>Then we organize them into table. </a:t>
            </a:r>
          </a:p>
          <a:p>
            <a:pPr marL="457200" indent="-457200">
              <a:lnSpc>
                <a:spcPct val="150000"/>
              </a:lnSpc>
              <a:buFont typeface="Wingdings" panose="05000000000000000000" pitchFamily="2" charset="2"/>
              <a:buChar char="Ø"/>
            </a:pPr>
            <a:r>
              <a:rPr lang="en-US" sz="2800" dirty="0">
                <a:latin typeface="Roboto Medium"/>
              </a:rPr>
              <a:t>Shows in fig we have four data units shown in four rows and eight columns. </a:t>
            </a:r>
          </a:p>
        </p:txBody>
      </p:sp>
      <p:sp>
        <p:nvSpPr>
          <p:cNvPr id="7" name="Title 3"/>
          <p:cNvSpPr>
            <a:spLocks noGrp="1"/>
          </p:cNvSpPr>
          <p:nvPr>
            <p:ph type="title"/>
          </p:nvPr>
        </p:nvSpPr>
        <p:spPr>
          <a:xfrm>
            <a:off x="685800" y="609600"/>
            <a:ext cx="9528719" cy="591857"/>
          </a:xfrm>
        </p:spPr>
        <p:txBody>
          <a:bodyPr/>
          <a:lstStyle/>
          <a:p>
            <a:r>
              <a:rPr lang="en-US" sz="3200" b="1" dirty="0">
                <a:solidFill>
                  <a:srgbClr val="3366CC"/>
                </a:solidFill>
                <a:latin typeface="Roboto Medium"/>
              </a:rPr>
              <a:t>Two Dimensional Parity Check:</a:t>
            </a:r>
          </a:p>
        </p:txBody>
      </p:sp>
    </p:spTree>
    <p:extLst>
      <p:ext uri="{BB962C8B-B14F-4D97-AF65-F5344CB8AC3E}">
        <p14:creationId xmlns:p14="http://schemas.microsoft.com/office/powerpoint/2010/main" val="4042437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4400" y="2057400"/>
            <a:ext cx="12801600" cy="4536819"/>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en-US" sz="2800" dirty="0">
                <a:latin typeface="Roboto Medium"/>
              </a:rPr>
              <a:t>We then calculate the parity bit for each column and create a new row of 8 bits. </a:t>
            </a:r>
          </a:p>
          <a:p>
            <a:pPr marL="457200" indent="-457200" algn="just">
              <a:lnSpc>
                <a:spcPct val="150000"/>
              </a:lnSpc>
              <a:buFont typeface="Wingdings" panose="05000000000000000000" pitchFamily="2" charset="2"/>
              <a:buChar char="Ø"/>
            </a:pPr>
            <a:r>
              <a:rPr lang="en-US" sz="2800" dirty="0">
                <a:latin typeface="Roboto Medium"/>
              </a:rPr>
              <a:t>They are the parity bits for the whole block.</a:t>
            </a:r>
          </a:p>
          <a:p>
            <a:pPr marL="457200" indent="-457200" algn="just">
              <a:lnSpc>
                <a:spcPct val="150000"/>
              </a:lnSpc>
              <a:buFont typeface="Wingdings" panose="05000000000000000000" pitchFamily="2" charset="2"/>
              <a:buChar char="Ø"/>
            </a:pPr>
            <a:r>
              <a:rPr lang="en-US" sz="2800" dirty="0">
                <a:latin typeface="Roboto Medium"/>
              </a:rPr>
              <a:t>The first parity bit in the fifth row is calculated based on all first bits; the second parity bit is calculated based on all second bits, and so on. </a:t>
            </a:r>
          </a:p>
          <a:p>
            <a:pPr marL="457200" indent="-457200" algn="just">
              <a:lnSpc>
                <a:spcPct val="150000"/>
              </a:lnSpc>
              <a:buFont typeface="Wingdings" panose="05000000000000000000" pitchFamily="2" charset="2"/>
              <a:buChar char="Ø"/>
            </a:pPr>
            <a:r>
              <a:rPr lang="en-US" sz="2800" dirty="0">
                <a:latin typeface="Roboto Medium"/>
              </a:rPr>
              <a:t> We then attach the 8 parity bits to the original data and sent them to the receiver.</a:t>
            </a:r>
            <a:endParaRPr lang="en-IN" sz="2800" dirty="0">
              <a:latin typeface="Roboto Medium"/>
            </a:endParaRPr>
          </a:p>
        </p:txBody>
      </p:sp>
      <p:sp>
        <p:nvSpPr>
          <p:cNvPr id="7" name="Title 3"/>
          <p:cNvSpPr>
            <a:spLocks noGrp="1"/>
          </p:cNvSpPr>
          <p:nvPr>
            <p:ph type="title"/>
          </p:nvPr>
        </p:nvSpPr>
        <p:spPr>
          <a:xfrm>
            <a:off x="685800" y="609600"/>
            <a:ext cx="9528719" cy="591857"/>
          </a:xfrm>
        </p:spPr>
        <p:txBody>
          <a:bodyPr/>
          <a:lstStyle/>
          <a:p>
            <a:r>
              <a:rPr lang="en-US" sz="3200" b="1" dirty="0">
                <a:solidFill>
                  <a:srgbClr val="3366CC"/>
                </a:solidFill>
                <a:latin typeface="Roboto Medium"/>
              </a:rPr>
              <a:t>Two Dimensional Parity Check:</a:t>
            </a:r>
          </a:p>
        </p:txBody>
      </p:sp>
    </p:spTree>
    <p:extLst>
      <p:ext uri="{BB962C8B-B14F-4D97-AF65-F5344CB8AC3E}">
        <p14:creationId xmlns:p14="http://schemas.microsoft.com/office/powerpoint/2010/main" val="754918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85800" y="609600"/>
            <a:ext cx="9528719" cy="591857"/>
          </a:xfrm>
        </p:spPr>
        <p:txBody>
          <a:bodyPr/>
          <a:lstStyle/>
          <a:p>
            <a:r>
              <a:rPr lang="en-US" sz="3200" b="1" dirty="0">
                <a:solidFill>
                  <a:srgbClr val="3366CC"/>
                </a:solidFill>
                <a:latin typeface="Roboto Medium"/>
              </a:rPr>
              <a:t>Two Dimensional Parity Check:</a:t>
            </a:r>
          </a:p>
        </p:txBody>
      </p:sp>
      <p:pic>
        <p:nvPicPr>
          <p:cNvPr id="8" name="Picture 7"/>
          <p:cNvPicPr>
            <a:picLocks noChangeAspect="1"/>
          </p:cNvPicPr>
          <p:nvPr/>
        </p:nvPicPr>
        <p:blipFill>
          <a:blip r:embed="rId2"/>
          <a:stretch>
            <a:fillRect/>
          </a:stretch>
        </p:blipFill>
        <p:spPr>
          <a:xfrm>
            <a:off x="2590800" y="1201457"/>
            <a:ext cx="10058400" cy="6738318"/>
          </a:xfrm>
          <a:prstGeom prst="rect">
            <a:avLst/>
          </a:prstGeom>
        </p:spPr>
      </p:pic>
    </p:spTree>
    <p:extLst>
      <p:ext uri="{BB962C8B-B14F-4D97-AF65-F5344CB8AC3E}">
        <p14:creationId xmlns:p14="http://schemas.microsoft.com/office/powerpoint/2010/main" val="316159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295400" y="1447800"/>
            <a:ext cx="12344401" cy="5682015"/>
          </a:xfrm>
        </p:spPr>
        <p:txBody>
          <a:bodyPr/>
          <a:lstStyle/>
          <a:p>
            <a:pPr>
              <a:buFont typeface="Wingdings" panose="05000000000000000000" pitchFamily="2" charset="2"/>
              <a:buChar char="Ø"/>
            </a:pPr>
            <a:r>
              <a:rPr lang="en-US" sz="2800" dirty="0"/>
              <a:t>It is based on the concept of redundancy.</a:t>
            </a:r>
          </a:p>
          <a:p>
            <a:pPr>
              <a:buFont typeface="Wingdings" panose="05000000000000000000" pitchFamily="2" charset="2"/>
              <a:buChar char="Ø"/>
            </a:pPr>
            <a:r>
              <a:rPr lang="en-US" sz="2800" dirty="0"/>
              <a:t>The unit is divided into K sections, each of n bits.</a:t>
            </a:r>
          </a:p>
          <a:p>
            <a:pPr>
              <a:buFont typeface="Wingdings" panose="05000000000000000000" pitchFamily="2" charset="2"/>
              <a:buChar char="Ø"/>
            </a:pPr>
            <a:r>
              <a:rPr lang="en-US" sz="2800" dirty="0"/>
              <a:t>All sections are added using ones complement to get the sum.</a:t>
            </a:r>
          </a:p>
          <a:p>
            <a:pPr>
              <a:buFont typeface="Wingdings" panose="05000000000000000000" pitchFamily="2" charset="2"/>
              <a:buChar char="Ø"/>
            </a:pPr>
            <a:r>
              <a:rPr lang="en-US" sz="2800" dirty="0"/>
              <a:t>This is complemented and becomes the check sum.</a:t>
            </a:r>
          </a:p>
          <a:p>
            <a:pPr>
              <a:buFont typeface="Wingdings" panose="05000000000000000000" pitchFamily="2" charset="2"/>
              <a:buChar char="Ø"/>
            </a:pPr>
            <a:r>
              <a:rPr lang="en-US" sz="2800" dirty="0"/>
              <a:t>There after this check sum is sent with the data. </a:t>
            </a:r>
          </a:p>
          <a:p>
            <a:pPr>
              <a:buFont typeface="Wingdings" panose="05000000000000000000" pitchFamily="2" charset="2"/>
              <a:buChar char="Ø"/>
            </a:pPr>
            <a:r>
              <a:rPr lang="en-US" sz="2800" dirty="0"/>
              <a:t>At the receiver side the unit is divided into K sections each of n bits. </a:t>
            </a:r>
          </a:p>
          <a:p>
            <a:pPr>
              <a:buFont typeface="Wingdings" panose="05000000000000000000" pitchFamily="2" charset="2"/>
              <a:buChar char="Ø"/>
            </a:pPr>
            <a:r>
              <a:rPr lang="en-US" sz="2800" dirty="0"/>
              <a:t>All sections are added using ones complement to get the sum. </a:t>
            </a:r>
          </a:p>
          <a:p>
            <a:pPr>
              <a:buFont typeface="Wingdings" panose="05000000000000000000" pitchFamily="2" charset="2"/>
              <a:buChar char="Ø"/>
            </a:pPr>
            <a:r>
              <a:rPr lang="en-US" sz="2800" dirty="0"/>
              <a:t>The sum is complemented. If the result is zero data are accepted otherwise rejected.</a:t>
            </a:r>
          </a:p>
        </p:txBody>
      </p:sp>
      <p:sp>
        <p:nvSpPr>
          <p:cNvPr id="4" name="Title 3"/>
          <p:cNvSpPr>
            <a:spLocks noGrp="1"/>
          </p:cNvSpPr>
          <p:nvPr>
            <p:ph type="title"/>
          </p:nvPr>
        </p:nvSpPr>
        <p:spPr>
          <a:xfrm>
            <a:off x="685800" y="533400"/>
            <a:ext cx="9528719" cy="591857"/>
          </a:xfrm>
        </p:spPr>
        <p:txBody>
          <a:bodyPr/>
          <a:lstStyle/>
          <a:p>
            <a:r>
              <a:rPr lang="en-US" sz="3200" b="1" dirty="0">
                <a:solidFill>
                  <a:srgbClr val="3366CC"/>
                </a:solidFill>
              </a:rPr>
              <a:t>Check sum :</a:t>
            </a:r>
          </a:p>
        </p:txBody>
      </p:sp>
    </p:spTree>
    <p:extLst>
      <p:ext uri="{BB962C8B-B14F-4D97-AF65-F5344CB8AC3E}">
        <p14:creationId xmlns:p14="http://schemas.microsoft.com/office/powerpoint/2010/main" val="2005863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D65CC4-F644-C742-0662-01B3D3345980}"/>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B7AC154E-61EA-5390-7098-A5945F1BA2A7}"/>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C5DDF3F0-3AEA-44D5-258D-EFC930DDBF0E}"/>
              </a:ext>
            </a:extLst>
          </p:cNvPr>
          <p:cNvSpPr>
            <a:spLocks noGrp="1"/>
          </p:cNvSpPr>
          <p:nvPr>
            <p:ph type="title"/>
          </p:nvPr>
        </p:nvSpPr>
        <p:spPr/>
        <p:txBody>
          <a:bodyPr/>
          <a:lstStyle/>
          <a:p>
            <a:endParaRPr lang="en-IN"/>
          </a:p>
        </p:txBody>
      </p:sp>
      <p:pic>
        <p:nvPicPr>
          <p:cNvPr id="8" name="Picture 7">
            <a:extLst>
              <a:ext uri="{FF2B5EF4-FFF2-40B4-BE49-F238E27FC236}">
                <a16:creationId xmlns:a16="http://schemas.microsoft.com/office/drawing/2014/main" id="{C1F67F1C-F09A-30C4-E3E1-47526BBBB29F}"/>
              </a:ext>
            </a:extLst>
          </p:cNvPr>
          <p:cNvPicPr>
            <a:picLocks noChangeAspect="1"/>
          </p:cNvPicPr>
          <p:nvPr/>
        </p:nvPicPr>
        <p:blipFill>
          <a:blip r:embed="rId2"/>
          <a:stretch>
            <a:fillRect/>
          </a:stretch>
        </p:blipFill>
        <p:spPr>
          <a:xfrm>
            <a:off x="457200" y="228600"/>
            <a:ext cx="13487400" cy="7296150"/>
          </a:xfrm>
          <a:prstGeom prst="rect">
            <a:avLst/>
          </a:prstGeom>
        </p:spPr>
      </p:pic>
    </p:spTree>
    <p:extLst>
      <p:ext uri="{BB962C8B-B14F-4D97-AF65-F5344CB8AC3E}">
        <p14:creationId xmlns:p14="http://schemas.microsoft.com/office/powerpoint/2010/main" val="1869809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9DFCE-63E9-996D-381A-DC9C6D039DFC}"/>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52EC4BAB-5BE8-F03C-592B-A365F804FA4F}"/>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BD322A0F-46C1-DF14-190B-0E27566E26F5}"/>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83781D75-C1D8-9220-C859-712D1F3FA767}"/>
              </a:ext>
            </a:extLst>
          </p:cNvPr>
          <p:cNvPicPr>
            <a:picLocks noChangeAspect="1"/>
          </p:cNvPicPr>
          <p:nvPr/>
        </p:nvPicPr>
        <p:blipFill>
          <a:blip r:embed="rId2"/>
          <a:stretch>
            <a:fillRect/>
          </a:stretch>
        </p:blipFill>
        <p:spPr>
          <a:xfrm>
            <a:off x="609600" y="474943"/>
            <a:ext cx="13784056" cy="6624637"/>
          </a:xfrm>
          <a:prstGeom prst="rect">
            <a:avLst/>
          </a:prstGeom>
        </p:spPr>
      </p:pic>
    </p:spTree>
    <p:extLst>
      <p:ext uri="{BB962C8B-B14F-4D97-AF65-F5344CB8AC3E}">
        <p14:creationId xmlns:p14="http://schemas.microsoft.com/office/powerpoint/2010/main" val="1563446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44BAFF-126B-33E7-E495-8DC36B86AAB1}"/>
              </a:ext>
            </a:extLst>
          </p:cNvPr>
          <p:cNvPicPr>
            <a:picLocks noChangeAspect="1"/>
          </p:cNvPicPr>
          <p:nvPr/>
        </p:nvPicPr>
        <p:blipFill>
          <a:blip r:embed="rId2"/>
          <a:stretch>
            <a:fillRect/>
          </a:stretch>
        </p:blipFill>
        <p:spPr>
          <a:xfrm>
            <a:off x="533400" y="304800"/>
            <a:ext cx="13716000" cy="6705600"/>
          </a:xfrm>
          <a:prstGeom prst="rect">
            <a:avLst/>
          </a:prstGeom>
        </p:spPr>
      </p:pic>
      <p:sp>
        <p:nvSpPr>
          <p:cNvPr id="2" name="Text Placeholder 1">
            <a:extLst>
              <a:ext uri="{FF2B5EF4-FFF2-40B4-BE49-F238E27FC236}">
                <a16:creationId xmlns:a16="http://schemas.microsoft.com/office/drawing/2014/main" id="{512B46EB-EA62-D449-8023-B0A39C172FFE}"/>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00839FC8-846A-B25D-31A2-12E124F7E0C1}"/>
              </a:ext>
            </a:extLst>
          </p:cNvPr>
          <p:cNvSpPr>
            <a:spLocks noGrp="1"/>
          </p:cNvSpPr>
          <p:nvPr>
            <p:ph type="body" sz="quarter" idx="18"/>
          </p:nvPr>
        </p:nvSpPr>
        <p:spPr/>
        <p:txBody>
          <a:bodyPr/>
          <a:lstStyle/>
          <a:p>
            <a:endParaRPr lang="en-IN"/>
          </a:p>
        </p:txBody>
      </p:sp>
    </p:spTree>
    <p:extLst>
      <p:ext uri="{BB962C8B-B14F-4D97-AF65-F5344CB8AC3E}">
        <p14:creationId xmlns:p14="http://schemas.microsoft.com/office/powerpoint/2010/main" val="1041040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6D5D5E-0435-5B21-60B4-F175618D3701}"/>
              </a:ext>
            </a:extLst>
          </p:cNvPr>
          <p:cNvPicPr>
            <a:picLocks noChangeAspect="1"/>
          </p:cNvPicPr>
          <p:nvPr/>
        </p:nvPicPr>
        <p:blipFill>
          <a:blip r:embed="rId2"/>
          <a:stretch>
            <a:fillRect/>
          </a:stretch>
        </p:blipFill>
        <p:spPr>
          <a:xfrm>
            <a:off x="457200" y="474943"/>
            <a:ext cx="13487400" cy="6845019"/>
          </a:xfrm>
          <a:prstGeom prst="rect">
            <a:avLst/>
          </a:prstGeom>
        </p:spPr>
      </p:pic>
      <p:sp>
        <p:nvSpPr>
          <p:cNvPr id="2" name="Text Placeholder 1">
            <a:extLst>
              <a:ext uri="{FF2B5EF4-FFF2-40B4-BE49-F238E27FC236}">
                <a16:creationId xmlns:a16="http://schemas.microsoft.com/office/drawing/2014/main" id="{CE0A9709-9FDD-70AE-50F4-E993C9FD790D}"/>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677AC99E-49B5-D930-11CB-A6B3FBD65F38}"/>
              </a:ext>
            </a:extLst>
          </p:cNvPr>
          <p:cNvSpPr>
            <a:spLocks noGrp="1"/>
          </p:cNvSpPr>
          <p:nvPr>
            <p:ph type="body" sz="quarter" idx="18"/>
          </p:nvPr>
        </p:nvSpPr>
        <p:spPr/>
        <p:txBody>
          <a:bodyPr/>
          <a:lstStyle/>
          <a:p>
            <a:endParaRPr lang="en-IN"/>
          </a:p>
        </p:txBody>
      </p:sp>
    </p:spTree>
    <p:extLst>
      <p:ext uri="{BB962C8B-B14F-4D97-AF65-F5344CB8AC3E}">
        <p14:creationId xmlns:p14="http://schemas.microsoft.com/office/powerpoint/2010/main" val="181423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C6CD56-DDA7-BFB5-7074-36EE7D553572}"/>
              </a:ext>
            </a:extLst>
          </p:cNvPr>
          <p:cNvPicPr>
            <a:picLocks noChangeAspect="1"/>
          </p:cNvPicPr>
          <p:nvPr/>
        </p:nvPicPr>
        <p:blipFill>
          <a:blip r:embed="rId2"/>
          <a:stretch>
            <a:fillRect/>
          </a:stretch>
        </p:blipFill>
        <p:spPr>
          <a:xfrm>
            <a:off x="380999" y="304800"/>
            <a:ext cx="13414919" cy="6743700"/>
          </a:xfrm>
          <a:prstGeom prst="rect">
            <a:avLst/>
          </a:prstGeom>
        </p:spPr>
      </p:pic>
      <p:sp>
        <p:nvSpPr>
          <p:cNvPr id="2" name="Text Placeholder 1">
            <a:extLst>
              <a:ext uri="{FF2B5EF4-FFF2-40B4-BE49-F238E27FC236}">
                <a16:creationId xmlns:a16="http://schemas.microsoft.com/office/drawing/2014/main" id="{4EC8C3CA-F566-B031-B122-52048CB4C762}"/>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8545039F-5E73-AFBA-2565-547976A7B3D9}"/>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5E167FB3-D1F9-2C73-2594-EED97D71512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29686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ACF821-6DDA-38DD-0343-2C0D350DCD00}"/>
              </a:ext>
            </a:extLst>
          </p:cNvPr>
          <p:cNvPicPr>
            <a:picLocks noChangeAspect="1"/>
          </p:cNvPicPr>
          <p:nvPr/>
        </p:nvPicPr>
        <p:blipFill>
          <a:blip r:embed="rId2"/>
          <a:stretch>
            <a:fillRect/>
          </a:stretch>
        </p:blipFill>
        <p:spPr>
          <a:xfrm>
            <a:off x="685800" y="228600"/>
            <a:ext cx="13335000" cy="6638925"/>
          </a:xfrm>
          <a:prstGeom prst="rect">
            <a:avLst/>
          </a:prstGeom>
        </p:spPr>
      </p:pic>
      <p:sp>
        <p:nvSpPr>
          <p:cNvPr id="2" name="Text Placeholder 1">
            <a:extLst>
              <a:ext uri="{FF2B5EF4-FFF2-40B4-BE49-F238E27FC236}">
                <a16:creationId xmlns:a16="http://schemas.microsoft.com/office/drawing/2014/main" id="{938B16D6-FEBE-9FCE-1093-BFDD2EB953EC}"/>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C55C3596-302B-DF66-E158-08BA229ED0ED}"/>
              </a:ext>
            </a:extLst>
          </p:cNvPr>
          <p:cNvSpPr>
            <a:spLocks noGrp="1"/>
          </p:cNvSpPr>
          <p:nvPr>
            <p:ph type="body" sz="quarter" idx="18"/>
          </p:nvPr>
        </p:nvSpPr>
        <p:spPr/>
        <p:txBody>
          <a:bodyPr/>
          <a:lstStyle/>
          <a:p>
            <a:endParaRPr lang="en-IN"/>
          </a:p>
        </p:txBody>
      </p:sp>
    </p:spTree>
    <p:extLst>
      <p:ext uri="{BB962C8B-B14F-4D97-AF65-F5344CB8AC3E}">
        <p14:creationId xmlns:p14="http://schemas.microsoft.com/office/powerpoint/2010/main" val="2767967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85800" y="609600"/>
            <a:ext cx="8614319" cy="439457"/>
          </a:xfrm>
        </p:spPr>
        <p:txBody>
          <a:bodyPr/>
          <a:lstStyle/>
          <a:p>
            <a:r>
              <a:rPr lang="en-US" sz="3200" b="1" dirty="0">
                <a:solidFill>
                  <a:srgbClr val="3366CC"/>
                </a:solidFill>
              </a:rPr>
              <a:t>CONTENTS</a:t>
            </a:r>
            <a:r>
              <a:rPr lang="en-US" sz="3200" b="1" dirty="0"/>
              <a:t>:</a:t>
            </a:r>
          </a:p>
        </p:txBody>
      </p:sp>
      <p:sp>
        <p:nvSpPr>
          <p:cNvPr id="9" name="Text Placeholder 8"/>
          <p:cNvSpPr>
            <a:spLocks noGrp="1"/>
          </p:cNvSpPr>
          <p:nvPr>
            <p:ph type="body" sz="quarter" idx="17"/>
          </p:nvPr>
        </p:nvSpPr>
        <p:spPr>
          <a:xfrm>
            <a:off x="838200" y="1752600"/>
            <a:ext cx="6553200" cy="5184576"/>
          </a:xfrm>
        </p:spPr>
        <p:txBody>
          <a:bodyPr/>
          <a:lstStyle/>
          <a:p>
            <a:pPr marL="457200" indent="-457200">
              <a:buFont typeface="Wingdings" panose="05000000000000000000" pitchFamily="2" charset="2"/>
              <a:buChar char="Ø"/>
            </a:pPr>
            <a:r>
              <a:rPr lang="en-US" sz="2800" dirty="0"/>
              <a:t>Data link layer design issues</a:t>
            </a:r>
          </a:p>
          <a:p>
            <a:pPr marL="457200" indent="-457200">
              <a:buFont typeface="Wingdings" panose="05000000000000000000" pitchFamily="2" charset="2"/>
              <a:buChar char="Ø"/>
            </a:pPr>
            <a:r>
              <a:rPr lang="en-US" sz="2800" dirty="0"/>
              <a:t>Error Detection and Correction</a:t>
            </a:r>
          </a:p>
          <a:p>
            <a:pPr marL="457200" indent="-457200">
              <a:buFont typeface="Wingdings" panose="05000000000000000000" pitchFamily="2" charset="2"/>
              <a:buChar char="Ø"/>
            </a:pPr>
            <a:r>
              <a:rPr lang="en-US" sz="2800" dirty="0"/>
              <a:t>Sliding window protocol</a:t>
            </a:r>
          </a:p>
          <a:p>
            <a:pPr marL="457200" indent="-457200">
              <a:buFont typeface="Wingdings" panose="05000000000000000000" pitchFamily="2" charset="2"/>
              <a:buChar char="Ø"/>
            </a:pPr>
            <a:r>
              <a:rPr lang="en-US" sz="2800" dirty="0"/>
              <a:t>Example Data link protocols. </a:t>
            </a:r>
          </a:p>
          <a:p>
            <a:pPr marL="457200" indent="-457200">
              <a:buFont typeface="Wingdings" panose="05000000000000000000" pitchFamily="2" charset="2"/>
              <a:buChar char="Ø"/>
            </a:pPr>
            <a:r>
              <a:rPr lang="en-US" sz="2800" dirty="0"/>
              <a:t>MAC sub layer: channel allocation problem</a:t>
            </a:r>
          </a:p>
          <a:p>
            <a:pPr marL="457200" indent="-457200">
              <a:buFont typeface="Wingdings" panose="05000000000000000000" pitchFamily="2" charset="2"/>
              <a:buChar char="Ø"/>
            </a:pPr>
            <a:r>
              <a:rPr lang="en-US" sz="2800" dirty="0"/>
              <a:t>Multiple Access Protocols</a:t>
            </a:r>
          </a:p>
        </p:txBody>
      </p:sp>
      <p:sp>
        <p:nvSpPr>
          <p:cNvPr id="4" name="Text Placeholder 8"/>
          <p:cNvSpPr txBox="1">
            <a:spLocks/>
          </p:cNvSpPr>
          <p:nvPr/>
        </p:nvSpPr>
        <p:spPr>
          <a:xfrm>
            <a:off x="8991600" y="2057400"/>
            <a:ext cx="6785519" cy="5184576"/>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t>Ethernet</a:t>
            </a:r>
          </a:p>
          <a:p>
            <a:pPr marL="457200" indent="-457200">
              <a:buFont typeface="Wingdings" panose="05000000000000000000" pitchFamily="2" charset="2"/>
              <a:buChar char="Ø"/>
            </a:pPr>
            <a:r>
              <a:rPr lang="en-US" sz="2800" dirty="0"/>
              <a:t>Wireless LANs</a:t>
            </a:r>
          </a:p>
          <a:p>
            <a:pPr marL="457200" indent="-457200">
              <a:buFont typeface="Wingdings" panose="05000000000000000000" pitchFamily="2" charset="2"/>
              <a:buChar char="Ø"/>
            </a:pPr>
            <a:r>
              <a:rPr lang="en-US" sz="2800" dirty="0"/>
              <a:t>data link layer switching </a:t>
            </a:r>
            <a:endParaRPr lang="en-IN"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143000" y="1556985"/>
            <a:ext cx="4572000" cy="5682015"/>
          </a:xfrm>
        </p:spPr>
        <p:txBody>
          <a:bodyPr/>
          <a:lstStyle/>
          <a:p>
            <a:pPr>
              <a:buFont typeface="Wingdings" panose="05000000000000000000" pitchFamily="2" charset="2"/>
              <a:buChar char="Ø"/>
            </a:pPr>
            <a:r>
              <a:rPr lang="en-US" sz="2800" dirty="0"/>
              <a:t>At the receiver side the unit is divided into K sections each of n bits. </a:t>
            </a:r>
          </a:p>
          <a:p>
            <a:pPr>
              <a:buFont typeface="Wingdings" panose="05000000000000000000" pitchFamily="2" charset="2"/>
              <a:buChar char="Ø"/>
            </a:pPr>
            <a:r>
              <a:rPr lang="en-US" sz="2800" dirty="0"/>
              <a:t> All sections are added using ones complement to get the sum. </a:t>
            </a:r>
          </a:p>
          <a:p>
            <a:pPr>
              <a:buFont typeface="Wingdings" panose="05000000000000000000" pitchFamily="2" charset="2"/>
              <a:buChar char="Ø"/>
            </a:pPr>
            <a:r>
              <a:rPr lang="en-US" sz="2800" dirty="0"/>
              <a:t> The sum is complemented. If the result is zero data are accepted otherwise rejected.</a:t>
            </a:r>
          </a:p>
        </p:txBody>
      </p:sp>
      <p:sp>
        <p:nvSpPr>
          <p:cNvPr id="4" name="Title 3"/>
          <p:cNvSpPr>
            <a:spLocks noGrp="1"/>
          </p:cNvSpPr>
          <p:nvPr>
            <p:ph type="title"/>
          </p:nvPr>
        </p:nvSpPr>
        <p:spPr>
          <a:xfrm>
            <a:off x="685800" y="533400"/>
            <a:ext cx="9528719" cy="591857"/>
          </a:xfrm>
        </p:spPr>
        <p:txBody>
          <a:bodyPr/>
          <a:lstStyle/>
          <a:p>
            <a:r>
              <a:rPr lang="en-US" sz="3200" b="1" dirty="0">
                <a:solidFill>
                  <a:srgbClr val="3366CC"/>
                </a:solidFill>
              </a:rPr>
              <a:t>Check sum :</a:t>
            </a:r>
          </a:p>
        </p:txBody>
      </p:sp>
      <p:pic>
        <p:nvPicPr>
          <p:cNvPr id="2" name="Picture 1"/>
          <p:cNvPicPr>
            <a:picLocks noChangeAspect="1"/>
          </p:cNvPicPr>
          <p:nvPr/>
        </p:nvPicPr>
        <p:blipFill>
          <a:blip r:embed="rId2"/>
          <a:stretch>
            <a:fillRect/>
          </a:stretch>
        </p:blipFill>
        <p:spPr>
          <a:xfrm>
            <a:off x="6019800" y="533400"/>
            <a:ext cx="8458200" cy="7239001"/>
          </a:xfrm>
          <a:prstGeom prst="rect">
            <a:avLst/>
          </a:prstGeom>
        </p:spPr>
      </p:pic>
    </p:spTree>
    <p:extLst>
      <p:ext uri="{BB962C8B-B14F-4D97-AF65-F5344CB8AC3E}">
        <p14:creationId xmlns:p14="http://schemas.microsoft.com/office/powerpoint/2010/main" val="387859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371599" y="1480784"/>
            <a:ext cx="12344401" cy="6748816"/>
          </a:xfrm>
        </p:spPr>
        <p:txBody>
          <a:bodyPr/>
          <a:lstStyle/>
          <a:p>
            <a:pPr marL="0" indent="0" fontAlgn="base">
              <a:buNone/>
            </a:pPr>
            <a:r>
              <a:rPr lang="en-US" sz="2800" dirty="0">
                <a:latin typeface="Roboto Medium"/>
              </a:rPr>
              <a:t>1) </a:t>
            </a:r>
            <a:r>
              <a:rPr lang="en-US" sz="2800" dirty="0"/>
              <a:t> In ________ error correction, the receiver asks the sender to send the data again.</a:t>
            </a:r>
          </a:p>
          <a:p>
            <a:pPr marL="0" indent="0" fontAlgn="base">
              <a:buNone/>
            </a:pPr>
            <a:r>
              <a:rPr lang="en-US" sz="2800" dirty="0"/>
              <a:t>A)   forward</a:t>
            </a:r>
          </a:p>
          <a:p>
            <a:pPr marL="0" indent="0" fontAlgn="base">
              <a:buNone/>
            </a:pPr>
            <a:r>
              <a:rPr lang="en-US" sz="2800" dirty="0"/>
              <a:t>B)   backward</a:t>
            </a:r>
          </a:p>
          <a:p>
            <a:pPr marL="0" indent="0" fontAlgn="base">
              <a:buNone/>
            </a:pPr>
            <a:r>
              <a:rPr lang="en-US" sz="2800" dirty="0"/>
              <a:t>C)   retransmission</a:t>
            </a:r>
          </a:p>
          <a:p>
            <a:pPr marL="0" indent="0" fontAlgn="base">
              <a:buNone/>
            </a:pPr>
            <a:r>
              <a:rPr lang="en-US" sz="2800" dirty="0"/>
              <a:t>D)   none of the above</a:t>
            </a:r>
          </a:p>
          <a:p>
            <a:pPr marL="0" lvl="2" fontAlgn="base"/>
            <a:r>
              <a:rPr lang="en-US" sz="2800" dirty="0">
                <a:solidFill>
                  <a:schemeClr val="tx1"/>
                </a:solidFill>
                <a:latin typeface="Roboto Medium"/>
              </a:rPr>
              <a:t>ANSWER: C</a:t>
            </a:r>
          </a:p>
          <a:p>
            <a:pPr marL="0" indent="0" fontAlgn="base">
              <a:buNone/>
            </a:pPr>
            <a:endParaRPr lang="en-US" sz="2800" dirty="0"/>
          </a:p>
        </p:txBody>
      </p:sp>
      <p:sp>
        <p:nvSpPr>
          <p:cNvPr id="6" name="Rectangle 5"/>
          <p:cNvSpPr/>
          <p:nvPr/>
        </p:nvSpPr>
        <p:spPr>
          <a:xfrm>
            <a:off x="838200" y="609600"/>
            <a:ext cx="1676400" cy="739754"/>
          </a:xfrm>
          <a:prstGeom prst="rect">
            <a:avLst/>
          </a:prstGeom>
        </p:spPr>
        <p:txBody>
          <a:bodyPr wrap="square">
            <a:spAutoFit/>
          </a:bodyPr>
          <a:lstStyle/>
          <a:p>
            <a:pPr>
              <a:lnSpc>
                <a:spcPct val="150000"/>
              </a:lnSpc>
            </a:pPr>
            <a:r>
              <a:rPr lang="en-US" sz="3200" b="1" dirty="0">
                <a:solidFill>
                  <a:srgbClr val="3366CC"/>
                </a:solidFill>
                <a:latin typeface="Roboto Medium"/>
              </a:rPr>
              <a:t>QUIZ 3:</a:t>
            </a:r>
          </a:p>
        </p:txBody>
      </p:sp>
    </p:spTree>
    <p:extLst>
      <p:ext uri="{BB962C8B-B14F-4D97-AF65-F5344CB8AC3E}">
        <p14:creationId xmlns:p14="http://schemas.microsoft.com/office/powerpoint/2010/main" val="64270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371599" y="1480784"/>
            <a:ext cx="12344401" cy="6748816"/>
          </a:xfrm>
        </p:spPr>
        <p:txBody>
          <a:bodyPr/>
          <a:lstStyle/>
          <a:p>
            <a:pPr marL="0" indent="0" fontAlgn="base">
              <a:buNone/>
            </a:pPr>
            <a:endParaRPr lang="en-US" sz="2800" dirty="0"/>
          </a:p>
          <a:p>
            <a:pPr fontAlgn="base"/>
            <a:r>
              <a:rPr lang="en-US" dirty="0"/>
              <a:t>The _____of errors is more difficult than the ______.</a:t>
            </a:r>
          </a:p>
          <a:p>
            <a:pPr marL="0" indent="0" fontAlgn="base">
              <a:buNone/>
            </a:pPr>
            <a:r>
              <a:rPr lang="en-US" dirty="0"/>
              <a:t>A)   detection; correction</a:t>
            </a:r>
          </a:p>
          <a:p>
            <a:pPr marL="0" indent="0" fontAlgn="base">
              <a:buNone/>
            </a:pPr>
            <a:r>
              <a:rPr lang="en-US" dirty="0"/>
              <a:t>B)   correction; detection</a:t>
            </a:r>
          </a:p>
          <a:p>
            <a:pPr marL="0" indent="0" fontAlgn="base">
              <a:buNone/>
            </a:pPr>
            <a:r>
              <a:rPr lang="en-US" dirty="0"/>
              <a:t>C)   creation; correction</a:t>
            </a:r>
          </a:p>
          <a:p>
            <a:pPr marL="0" indent="0" fontAlgn="base">
              <a:buNone/>
            </a:pPr>
            <a:r>
              <a:rPr lang="en-US" dirty="0"/>
              <a:t>D)   creation; detection</a:t>
            </a:r>
          </a:p>
          <a:p>
            <a:pPr marL="0" lvl="2" fontAlgn="base"/>
            <a:r>
              <a:rPr lang="en-US" sz="2800" dirty="0">
                <a:solidFill>
                  <a:schemeClr val="tx1"/>
                </a:solidFill>
                <a:latin typeface="Roboto Medium"/>
              </a:rPr>
              <a:t>ANSWER: B</a:t>
            </a:r>
          </a:p>
          <a:p>
            <a:pPr marL="0" indent="0" fontAlgn="base">
              <a:buNone/>
            </a:pPr>
            <a:endParaRPr lang="en-US" dirty="0"/>
          </a:p>
        </p:txBody>
      </p:sp>
      <p:sp>
        <p:nvSpPr>
          <p:cNvPr id="6" name="Rectangle 5"/>
          <p:cNvSpPr/>
          <p:nvPr/>
        </p:nvSpPr>
        <p:spPr>
          <a:xfrm>
            <a:off x="838200" y="609600"/>
            <a:ext cx="1676400" cy="739754"/>
          </a:xfrm>
          <a:prstGeom prst="rect">
            <a:avLst/>
          </a:prstGeom>
        </p:spPr>
        <p:txBody>
          <a:bodyPr wrap="square">
            <a:spAutoFit/>
          </a:bodyPr>
          <a:lstStyle/>
          <a:p>
            <a:pPr>
              <a:lnSpc>
                <a:spcPct val="150000"/>
              </a:lnSpc>
            </a:pPr>
            <a:r>
              <a:rPr lang="en-US" sz="3200" b="1" dirty="0">
                <a:solidFill>
                  <a:srgbClr val="3366CC"/>
                </a:solidFill>
                <a:latin typeface="Roboto Medium"/>
              </a:rPr>
              <a:t>QUIZ 3:</a:t>
            </a:r>
          </a:p>
        </p:txBody>
      </p:sp>
    </p:spTree>
    <p:extLst>
      <p:ext uri="{BB962C8B-B14F-4D97-AF65-F5344CB8AC3E}">
        <p14:creationId xmlns:p14="http://schemas.microsoft.com/office/powerpoint/2010/main" val="114328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1000"/>
                                        <p:tgtEl>
                                          <p:spTgt spid="5">
                                            <p:txEl>
                                              <p:pRg st="5" end="5"/>
                                            </p:txEl>
                                          </p:spTgt>
                                        </p:tgtEl>
                                      </p:cBhvr>
                                    </p:animEffect>
                                    <p:anim calcmode="lin" valueType="num">
                                      <p:cBhvr>
                                        <p:cTn id="3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anim calcmode="lin" valueType="num">
                                      <p:cBhvr>
                                        <p:cTn id="43"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609600"/>
            <a:ext cx="7315200" cy="4924425"/>
          </a:xfrm>
          <a:prstGeom prst="rect">
            <a:avLst/>
          </a:prstGeom>
        </p:spPr>
        <p:txBody>
          <a:bodyPr>
            <a:spAutoFit/>
          </a:bodyPr>
          <a:lstStyle/>
          <a:p>
            <a:r>
              <a:rPr lang="en-IN" sz="3200" b="1" dirty="0">
                <a:solidFill>
                  <a:srgbClr val="3366CC"/>
                </a:solidFill>
                <a:latin typeface="Roboto Medium"/>
              </a:rPr>
              <a:t>SUMMARY:</a:t>
            </a:r>
          </a:p>
          <a:p>
            <a:endParaRPr lang="en-IN" sz="2400" b="1" dirty="0">
              <a:solidFill>
                <a:srgbClr val="3366CC"/>
              </a:solidFill>
            </a:endParaRPr>
          </a:p>
          <a:p>
            <a:endParaRPr lang="en-IN" sz="2400" b="1" dirty="0">
              <a:solidFill>
                <a:srgbClr val="3366CC"/>
              </a:solidFill>
            </a:endParaRPr>
          </a:p>
          <a:p>
            <a:endParaRPr lang="en-IN" sz="2400" b="1" dirty="0">
              <a:solidFill>
                <a:srgbClr val="3366CC"/>
              </a:solidFill>
            </a:endParaRPr>
          </a:p>
          <a:p>
            <a:pPr marL="457200" indent="-457200">
              <a:lnSpc>
                <a:spcPct val="150000"/>
              </a:lnSpc>
              <a:buFont typeface="Wingdings" panose="05000000000000000000" pitchFamily="2" charset="2"/>
              <a:buChar char="Ø"/>
            </a:pPr>
            <a:r>
              <a:rPr lang="en-US" sz="2800" dirty="0">
                <a:latin typeface="Roboto Medium"/>
              </a:rPr>
              <a:t>Error Detection and Correction</a:t>
            </a:r>
          </a:p>
          <a:p>
            <a:pPr marL="1110212" lvl="1" indent="-457200">
              <a:lnSpc>
                <a:spcPct val="150000"/>
              </a:lnSpc>
              <a:buFont typeface="Wingdings" panose="05000000000000000000" pitchFamily="2" charset="2"/>
              <a:buChar char="q"/>
            </a:pPr>
            <a:r>
              <a:rPr lang="en-US" sz="2800" dirty="0">
                <a:latin typeface="Roboto Medium"/>
              </a:rPr>
              <a:t>Parity check Method</a:t>
            </a:r>
          </a:p>
          <a:p>
            <a:pPr marL="1110212" lvl="1" indent="-457200">
              <a:lnSpc>
                <a:spcPct val="150000"/>
              </a:lnSpc>
              <a:buFont typeface="Wingdings" panose="05000000000000000000" pitchFamily="2" charset="2"/>
              <a:buChar char="q"/>
            </a:pPr>
            <a:r>
              <a:rPr lang="en-US" sz="2800" dirty="0">
                <a:latin typeface="Roboto Medium"/>
              </a:rPr>
              <a:t>Two Dimensional Parity Check</a:t>
            </a:r>
          </a:p>
          <a:p>
            <a:pPr marL="1110212" lvl="1" indent="-457200">
              <a:lnSpc>
                <a:spcPct val="150000"/>
              </a:lnSpc>
              <a:buFont typeface="Wingdings" panose="05000000000000000000" pitchFamily="2" charset="2"/>
              <a:buChar char="q"/>
            </a:pPr>
            <a:r>
              <a:rPr lang="en-US" sz="2800" dirty="0">
                <a:latin typeface="Roboto Medium"/>
              </a:rPr>
              <a:t>Check sum</a:t>
            </a:r>
          </a:p>
          <a:p>
            <a:pPr marL="457200" indent="-457200">
              <a:lnSpc>
                <a:spcPct val="150000"/>
              </a:lnSpc>
              <a:buFont typeface="Wingdings" panose="05000000000000000000" pitchFamily="2" charset="2"/>
              <a:buChar char="Ø"/>
            </a:pPr>
            <a:r>
              <a:rPr lang="en-US" sz="2800" dirty="0">
                <a:latin typeface="Roboto Medium"/>
              </a:rPr>
              <a:t>Quiz</a:t>
            </a:r>
          </a:p>
        </p:txBody>
      </p:sp>
    </p:spTree>
    <p:extLst>
      <p:ext uri="{BB962C8B-B14F-4D97-AF65-F5344CB8AC3E}">
        <p14:creationId xmlns:p14="http://schemas.microsoft.com/office/powerpoint/2010/main" val="419882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1593503"/>
            <a:ext cx="7315200" cy="3970318"/>
          </a:xfrm>
          <a:prstGeom prst="rect">
            <a:avLst/>
          </a:prstGeom>
        </p:spPr>
        <p:txBody>
          <a:bodyPr>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RECAP</a:t>
            </a:r>
          </a:p>
          <a:p>
            <a:pPr marL="457200" indent="-457200">
              <a:lnSpc>
                <a:spcPct val="150000"/>
              </a:lnSpc>
              <a:buFont typeface="Wingdings" panose="05000000000000000000" pitchFamily="2" charset="2"/>
              <a:buChar char="Ø"/>
            </a:pPr>
            <a:r>
              <a:rPr lang="en-US" sz="2800" dirty="0">
                <a:latin typeface="Roboto Medium"/>
              </a:rPr>
              <a:t>Error Detection and Correction</a:t>
            </a:r>
          </a:p>
          <a:p>
            <a:pPr marL="1110212" lvl="1" indent="-457200">
              <a:lnSpc>
                <a:spcPct val="150000"/>
              </a:lnSpc>
              <a:buFont typeface="Wingdings" panose="05000000000000000000" pitchFamily="2" charset="2"/>
              <a:buChar char="q"/>
            </a:pPr>
            <a:r>
              <a:rPr lang="en-US" sz="2800" dirty="0">
                <a:latin typeface="Roboto Medium"/>
              </a:rPr>
              <a:t>Parity check Method</a:t>
            </a:r>
          </a:p>
          <a:p>
            <a:pPr marL="1110212" lvl="1" indent="-457200">
              <a:lnSpc>
                <a:spcPct val="150000"/>
              </a:lnSpc>
              <a:buFont typeface="Wingdings" panose="05000000000000000000" pitchFamily="2" charset="2"/>
              <a:buChar char="q"/>
            </a:pPr>
            <a:r>
              <a:rPr lang="en-US" sz="2800" dirty="0">
                <a:latin typeface="Roboto Medium"/>
              </a:rPr>
              <a:t>Two Dimensional Parity Check</a:t>
            </a:r>
          </a:p>
          <a:p>
            <a:pPr marL="1110212" lvl="1" indent="-457200">
              <a:lnSpc>
                <a:spcPct val="150000"/>
              </a:lnSpc>
              <a:buFont typeface="Wingdings" panose="05000000000000000000" pitchFamily="2" charset="2"/>
              <a:buChar char="q"/>
            </a:pPr>
            <a:r>
              <a:rPr lang="en-US" sz="2800" dirty="0">
                <a:latin typeface="Roboto Medium"/>
              </a:rPr>
              <a:t>Check sum</a:t>
            </a:r>
          </a:p>
          <a:p>
            <a:pPr marL="457200" indent="-457200">
              <a:lnSpc>
                <a:spcPct val="150000"/>
              </a:lnSpc>
              <a:buFont typeface="Wingdings" panose="05000000000000000000" pitchFamily="2" charset="2"/>
              <a:buChar char="Ø"/>
            </a:pPr>
            <a:r>
              <a:rPr lang="en-US" sz="2800" dirty="0">
                <a:latin typeface="Roboto Medium"/>
              </a:rPr>
              <a:t>Quiz</a:t>
            </a:r>
          </a:p>
        </p:txBody>
      </p:sp>
      <p:sp>
        <p:nvSpPr>
          <p:cNvPr id="6" name="Rectangle 5"/>
          <p:cNvSpPr/>
          <p:nvPr/>
        </p:nvSpPr>
        <p:spPr>
          <a:xfrm>
            <a:off x="7696200" y="1593503"/>
            <a:ext cx="7315200" cy="2677656"/>
          </a:xfrm>
          <a:prstGeom prst="rect">
            <a:avLst/>
          </a:prstGeom>
        </p:spPr>
        <p:txBody>
          <a:bodyPr>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AGENDA</a:t>
            </a:r>
          </a:p>
          <a:p>
            <a:pPr marL="457200" indent="-457200">
              <a:lnSpc>
                <a:spcPct val="150000"/>
              </a:lnSpc>
              <a:buFont typeface="Wingdings" panose="05000000000000000000" pitchFamily="2" charset="2"/>
              <a:buChar char="Ø"/>
            </a:pPr>
            <a:r>
              <a:rPr lang="en-US" sz="2800" dirty="0">
                <a:latin typeface="Roboto Medium"/>
              </a:rPr>
              <a:t>Error Detection and Correction</a:t>
            </a:r>
          </a:p>
          <a:p>
            <a:pPr marL="1110212" lvl="1" indent="-457200">
              <a:lnSpc>
                <a:spcPct val="150000"/>
              </a:lnSpc>
              <a:buFont typeface="Wingdings" panose="05000000000000000000" pitchFamily="2" charset="2"/>
              <a:buChar char="q"/>
            </a:pPr>
            <a:r>
              <a:rPr lang="en-US" sz="2800" dirty="0">
                <a:latin typeface="Roboto Medium"/>
              </a:rPr>
              <a:t>CRC method of Error Detection</a:t>
            </a:r>
          </a:p>
          <a:p>
            <a:pPr marL="457200" indent="-457200">
              <a:lnSpc>
                <a:spcPct val="150000"/>
              </a:lnSpc>
              <a:buFont typeface="Wingdings" panose="05000000000000000000" pitchFamily="2" charset="2"/>
              <a:buChar char="Ø"/>
            </a:pPr>
            <a:r>
              <a:rPr lang="en-US" sz="2800" dirty="0">
                <a:latin typeface="Roboto Medium"/>
              </a:rPr>
              <a:t>Quiz</a:t>
            </a:r>
          </a:p>
        </p:txBody>
      </p:sp>
      <p:sp>
        <p:nvSpPr>
          <p:cNvPr id="7" name="Rectangle 6"/>
          <p:cNvSpPr/>
          <p:nvPr/>
        </p:nvSpPr>
        <p:spPr>
          <a:xfrm>
            <a:off x="986589" y="685800"/>
            <a:ext cx="2600392" cy="584775"/>
          </a:xfrm>
          <a:prstGeom prst="rect">
            <a:avLst/>
          </a:prstGeom>
        </p:spPr>
        <p:txBody>
          <a:bodyPr wrap="none">
            <a:spAutoFit/>
          </a:bodyPr>
          <a:lstStyle/>
          <a:p>
            <a:r>
              <a:rPr lang="en-US" sz="3200" b="1" dirty="0">
                <a:solidFill>
                  <a:srgbClr val="3366CC"/>
                </a:solidFill>
                <a:latin typeface="Roboto Medium"/>
              </a:rPr>
              <a:t>LECTURE 4:</a:t>
            </a:r>
            <a:endParaRPr lang="en-IN" sz="3200" b="1" dirty="0">
              <a:solidFill>
                <a:srgbClr val="3366CC"/>
              </a:solidFill>
            </a:endParaRPr>
          </a:p>
        </p:txBody>
      </p:sp>
    </p:spTree>
    <p:extLst>
      <p:ext uri="{BB962C8B-B14F-4D97-AF65-F5344CB8AC3E}">
        <p14:creationId xmlns:p14="http://schemas.microsoft.com/office/powerpoint/2010/main" val="576624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8DE3-B609-B8E0-FF1D-AE066477C2E4}"/>
              </a:ext>
            </a:extLst>
          </p:cNvPr>
          <p:cNvSpPr>
            <a:spLocks noGrp="1"/>
          </p:cNvSpPr>
          <p:nvPr>
            <p:ph type="title"/>
          </p:nvPr>
        </p:nvSpPr>
        <p:spPr>
          <a:xfrm>
            <a:off x="748071" y="247097"/>
            <a:ext cx="7819836" cy="1005842"/>
          </a:xfrm>
        </p:spPr>
        <p:txBody>
          <a:bodyPr/>
          <a:lstStyle/>
          <a:p>
            <a:r>
              <a:rPr lang="en-IN" dirty="0">
                <a:solidFill>
                  <a:srgbClr val="FF0000"/>
                </a:solidFill>
              </a:rPr>
              <a:t>Cyclic Redundancy Check (CRC) </a:t>
            </a:r>
          </a:p>
        </p:txBody>
      </p:sp>
      <p:sp>
        <p:nvSpPr>
          <p:cNvPr id="3" name="Text Placeholder 2">
            <a:extLst>
              <a:ext uri="{FF2B5EF4-FFF2-40B4-BE49-F238E27FC236}">
                <a16:creationId xmlns:a16="http://schemas.microsoft.com/office/drawing/2014/main" id="{3105C648-72BA-F1C4-08E9-EEB36D2E8E1D}"/>
              </a:ext>
            </a:extLst>
          </p:cNvPr>
          <p:cNvSpPr>
            <a:spLocks noGrp="1"/>
          </p:cNvSpPr>
          <p:nvPr>
            <p:ph type="body" sz="quarter" idx="17"/>
          </p:nvPr>
        </p:nvSpPr>
        <p:spPr/>
        <p:txBody>
          <a:bodyPr/>
          <a:lstStyle/>
          <a:p>
            <a:endParaRPr lang="en-IN"/>
          </a:p>
        </p:txBody>
      </p:sp>
      <p:pic>
        <p:nvPicPr>
          <p:cNvPr id="5" name="Media Placeholder 4">
            <a:extLst>
              <a:ext uri="{FF2B5EF4-FFF2-40B4-BE49-F238E27FC236}">
                <a16:creationId xmlns:a16="http://schemas.microsoft.com/office/drawing/2014/main" id="{DF7EAA4F-F702-6444-2B82-070D57190A08}"/>
              </a:ext>
            </a:extLst>
          </p:cNvPr>
          <p:cNvPicPr>
            <a:picLocks noGrp="1" noChangeAspect="1"/>
          </p:cNvPicPr>
          <p:nvPr>
            <p:ph type="media" sz="quarter" idx="19"/>
          </p:nvPr>
        </p:nvPicPr>
        <p:blipFill>
          <a:blip r:embed="rId2"/>
          <a:stretch>
            <a:fillRect/>
          </a:stretch>
        </p:blipFill>
        <p:spPr>
          <a:xfrm>
            <a:off x="575251" y="1371600"/>
            <a:ext cx="13487400" cy="6243459"/>
          </a:xfrm>
          <a:prstGeom prst="rect">
            <a:avLst/>
          </a:prstGeom>
        </p:spPr>
      </p:pic>
    </p:spTree>
    <p:extLst>
      <p:ext uri="{BB962C8B-B14F-4D97-AF65-F5344CB8AC3E}">
        <p14:creationId xmlns:p14="http://schemas.microsoft.com/office/powerpoint/2010/main" val="13212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B0C3A1-6586-CEB1-1AF6-2F5F6AF3EB4D}"/>
              </a:ext>
            </a:extLst>
          </p:cNvPr>
          <p:cNvSpPr>
            <a:spLocks noGrp="1"/>
          </p:cNvSpPr>
          <p:nvPr>
            <p:ph type="body" sz="quarter" idx="17"/>
          </p:nvPr>
        </p:nvSpPr>
        <p:spPr>
          <a:xfrm>
            <a:off x="762000" y="1752600"/>
            <a:ext cx="13307078" cy="1036915"/>
          </a:xfrm>
        </p:spPr>
        <p:txBody>
          <a:bodyPr/>
          <a:lstStyle/>
          <a:p>
            <a:endParaRPr lang="en-US" b="1" dirty="0"/>
          </a:p>
          <a:p>
            <a:r>
              <a:rPr lang="en-US" b="1" dirty="0">
                <a:solidFill>
                  <a:srgbClr val="FF0000"/>
                </a:solidFill>
              </a:rPr>
              <a:t>CRC</a:t>
            </a:r>
            <a:r>
              <a:rPr lang="en-US" b="1" dirty="0"/>
              <a:t>:</a:t>
            </a:r>
            <a:r>
              <a:rPr lang="en-US" dirty="0"/>
              <a:t>CRC helps ensure that the data received is </a:t>
            </a:r>
            <a:r>
              <a:rPr lang="en-US" b="1" dirty="0"/>
              <a:t>identical to the data sent</a:t>
            </a:r>
            <a:r>
              <a:rPr lang="en-US" dirty="0"/>
              <a:t>. It </a:t>
            </a:r>
            <a:r>
              <a:rPr lang="en-US" b="1" dirty="0"/>
              <a:t>does not correct</a:t>
            </a:r>
            <a:r>
              <a:rPr lang="en-US" dirty="0"/>
              <a:t> the errors, only detects them.</a:t>
            </a:r>
          </a:p>
          <a:p>
            <a:endParaRPr lang="en-US" b="1" dirty="0"/>
          </a:p>
          <a:p>
            <a:r>
              <a:rPr lang="en-US" b="1" dirty="0">
                <a:solidFill>
                  <a:srgbClr val="FF0000"/>
                </a:solidFill>
              </a:rPr>
              <a:t>Sender Side:</a:t>
            </a:r>
            <a:endParaRPr lang="en-US" dirty="0">
              <a:solidFill>
                <a:srgbClr val="FF0000"/>
              </a:solidFill>
            </a:endParaRPr>
          </a:p>
          <a:p>
            <a:endParaRPr lang="en-IN" dirty="0"/>
          </a:p>
        </p:txBody>
      </p:sp>
      <p:sp>
        <p:nvSpPr>
          <p:cNvPr id="4" name="Media Placeholder 3">
            <a:extLst>
              <a:ext uri="{FF2B5EF4-FFF2-40B4-BE49-F238E27FC236}">
                <a16:creationId xmlns:a16="http://schemas.microsoft.com/office/drawing/2014/main" id="{EBCD50B4-BE8E-C649-E400-1BD042C218CE}"/>
              </a:ext>
            </a:extLst>
          </p:cNvPr>
          <p:cNvSpPr>
            <a:spLocks noGrp="1"/>
          </p:cNvSpPr>
          <p:nvPr>
            <p:ph type="media" sz="quarter" idx="19"/>
          </p:nvPr>
        </p:nvSpPr>
        <p:spPr>
          <a:xfrm>
            <a:off x="914400" y="3337769"/>
            <a:ext cx="13306424" cy="4491990"/>
          </a:xfrm>
        </p:spPr>
        <p:txBody>
          <a:bodyPr/>
          <a:lstStyle/>
          <a:p>
            <a:r>
              <a:rPr lang="en-US" dirty="0"/>
              <a:t>The original data is treated as a large binary number.</a:t>
            </a:r>
          </a:p>
          <a:p>
            <a:r>
              <a:rPr lang="en-US" dirty="0"/>
              <a:t>It is </a:t>
            </a:r>
            <a:r>
              <a:rPr lang="en-US" b="1" dirty="0"/>
              <a:t>divided</a:t>
            </a:r>
            <a:r>
              <a:rPr lang="en-US" dirty="0"/>
              <a:t> by a predetermined binary number (called the </a:t>
            </a:r>
            <a:r>
              <a:rPr lang="en-US" b="1" dirty="0"/>
              <a:t>generator polynomial</a:t>
            </a:r>
            <a:r>
              <a:rPr lang="en-US" dirty="0"/>
              <a:t>).</a:t>
            </a:r>
          </a:p>
          <a:p>
            <a:r>
              <a:rPr lang="en-US" dirty="0"/>
              <a:t>The </a:t>
            </a:r>
            <a:r>
              <a:rPr lang="en-US" b="1" dirty="0"/>
              <a:t>remainder</a:t>
            </a:r>
            <a:r>
              <a:rPr lang="en-US" dirty="0"/>
              <a:t> of this division is called the </a:t>
            </a:r>
            <a:r>
              <a:rPr lang="en-US" b="1" dirty="0"/>
              <a:t>CRC checksum</a:t>
            </a:r>
            <a:r>
              <a:rPr lang="en-US" dirty="0"/>
              <a:t>.</a:t>
            </a:r>
          </a:p>
          <a:p>
            <a:r>
              <a:rPr lang="en-US" dirty="0"/>
              <a:t>This checksum is </a:t>
            </a:r>
            <a:r>
              <a:rPr lang="en-US" b="1" dirty="0"/>
              <a:t>appended</a:t>
            </a:r>
            <a:r>
              <a:rPr lang="en-US" dirty="0"/>
              <a:t> to the data and sent.</a:t>
            </a:r>
          </a:p>
          <a:p>
            <a:endParaRPr lang="en-IN" dirty="0"/>
          </a:p>
        </p:txBody>
      </p:sp>
    </p:spTree>
    <p:extLst>
      <p:ext uri="{BB962C8B-B14F-4D97-AF65-F5344CB8AC3E}">
        <p14:creationId xmlns:p14="http://schemas.microsoft.com/office/powerpoint/2010/main" val="2373467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588C0F-733E-188F-3BE1-37200BFA350F}"/>
              </a:ext>
            </a:extLst>
          </p:cNvPr>
          <p:cNvSpPr>
            <a:spLocks noGrp="1"/>
          </p:cNvSpPr>
          <p:nvPr>
            <p:ph type="body" sz="quarter" idx="17"/>
          </p:nvPr>
        </p:nvSpPr>
        <p:spPr/>
        <p:txBody>
          <a:bodyPr/>
          <a:lstStyle/>
          <a:p>
            <a:r>
              <a:rPr lang="en-US" b="1" dirty="0">
                <a:solidFill>
                  <a:srgbClr val="FF0000"/>
                </a:solidFill>
              </a:rPr>
              <a:t>CRC-Receiver Side:</a:t>
            </a:r>
            <a:endParaRPr lang="en-US" dirty="0">
              <a:solidFill>
                <a:srgbClr val="FF0000"/>
              </a:solidFill>
            </a:endParaRPr>
          </a:p>
          <a:p>
            <a:endParaRPr lang="en-IN" dirty="0"/>
          </a:p>
        </p:txBody>
      </p:sp>
      <p:sp>
        <p:nvSpPr>
          <p:cNvPr id="4" name="Media Placeholder 3">
            <a:extLst>
              <a:ext uri="{FF2B5EF4-FFF2-40B4-BE49-F238E27FC236}">
                <a16:creationId xmlns:a16="http://schemas.microsoft.com/office/drawing/2014/main" id="{207ADE43-957F-2640-7CA5-AED9111E50F5}"/>
              </a:ext>
            </a:extLst>
          </p:cNvPr>
          <p:cNvSpPr>
            <a:spLocks noGrp="1"/>
          </p:cNvSpPr>
          <p:nvPr>
            <p:ph type="media" sz="quarter" idx="19"/>
          </p:nvPr>
        </p:nvSpPr>
        <p:spPr/>
        <p:txBody>
          <a:bodyPr/>
          <a:lstStyle/>
          <a:p>
            <a:r>
              <a:rPr lang="en-US" dirty="0"/>
              <a:t>The receiver performs the </a:t>
            </a:r>
            <a:r>
              <a:rPr lang="en-US" b="1" dirty="0"/>
              <a:t>same division</a:t>
            </a:r>
            <a:r>
              <a:rPr lang="en-US" dirty="0"/>
              <a:t> on the received data (original + checksum).</a:t>
            </a:r>
          </a:p>
          <a:p>
            <a:r>
              <a:rPr lang="en-US" dirty="0"/>
              <a:t>If the </a:t>
            </a:r>
            <a:r>
              <a:rPr lang="en-US" b="1" dirty="0"/>
              <a:t>remainder is 0</a:t>
            </a:r>
            <a:r>
              <a:rPr lang="en-US" dirty="0"/>
              <a:t>, the data is assumed to be </a:t>
            </a:r>
            <a:r>
              <a:rPr lang="en-US" b="1" dirty="0"/>
              <a:t>error-free</a:t>
            </a:r>
            <a:r>
              <a:rPr lang="en-US" dirty="0"/>
              <a:t>.</a:t>
            </a:r>
          </a:p>
          <a:p>
            <a:r>
              <a:rPr lang="en-US" dirty="0"/>
              <a:t>If not, an </a:t>
            </a:r>
            <a:r>
              <a:rPr lang="en-US" b="1" dirty="0"/>
              <a:t>error is detected</a:t>
            </a:r>
            <a:r>
              <a:rPr lang="en-US" dirty="0"/>
              <a:t>.</a:t>
            </a:r>
          </a:p>
          <a:p>
            <a:endParaRPr lang="en-IN" dirty="0"/>
          </a:p>
        </p:txBody>
      </p:sp>
    </p:spTree>
    <p:extLst>
      <p:ext uri="{BB962C8B-B14F-4D97-AF65-F5344CB8AC3E}">
        <p14:creationId xmlns:p14="http://schemas.microsoft.com/office/powerpoint/2010/main" val="3470557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DD3-6EB9-31D5-5541-488DE384062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47FECB3-5C1B-E556-7313-2C2D65439CD8}"/>
              </a:ext>
            </a:extLst>
          </p:cNvPr>
          <p:cNvSpPr>
            <a:spLocks noGrp="1"/>
          </p:cNvSpPr>
          <p:nvPr>
            <p:ph type="body" sz="quarter" idx="17"/>
          </p:nvPr>
        </p:nvSpPr>
        <p:spPr/>
        <p:txBody>
          <a:bodyPr/>
          <a:lstStyle/>
          <a:p>
            <a:endParaRPr lang="en-IN"/>
          </a:p>
        </p:txBody>
      </p:sp>
      <p:pic>
        <p:nvPicPr>
          <p:cNvPr id="5" name="Media Placeholder 4">
            <a:extLst>
              <a:ext uri="{FF2B5EF4-FFF2-40B4-BE49-F238E27FC236}">
                <a16:creationId xmlns:a16="http://schemas.microsoft.com/office/drawing/2014/main" id="{D0C7DB61-B0FD-1E29-00A5-652D12F45480}"/>
              </a:ext>
            </a:extLst>
          </p:cNvPr>
          <p:cNvPicPr>
            <a:picLocks noGrp="1" noChangeAspect="1"/>
          </p:cNvPicPr>
          <p:nvPr>
            <p:ph type="media" sz="quarter" idx="19"/>
          </p:nvPr>
        </p:nvPicPr>
        <p:blipFill>
          <a:blip r:embed="rId2"/>
          <a:stretch>
            <a:fillRect/>
          </a:stretch>
        </p:blipFill>
        <p:spPr>
          <a:xfrm>
            <a:off x="380999" y="114415"/>
            <a:ext cx="13501329" cy="7640242"/>
          </a:xfrm>
          <a:prstGeom prst="rect">
            <a:avLst/>
          </a:prstGeom>
        </p:spPr>
      </p:pic>
    </p:spTree>
    <p:extLst>
      <p:ext uri="{BB962C8B-B14F-4D97-AF65-F5344CB8AC3E}">
        <p14:creationId xmlns:p14="http://schemas.microsoft.com/office/powerpoint/2010/main" val="1112461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77AF1-DBF0-2147-32B5-C04C0D48372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2556401-3BB8-BC68-DACE-4D24F4951093}"/>
              </a:ext>
            </a:extLst>
          </p:cNvPr>
          <p:cNvSpPr>
            <a:spLocks noGrp="1"/>
          </p:cNvSpPr>
          <p:nvPr>
            <p:ph type="body" sz="quarter" idx="17"/>
          </p:nvPr>
        </p:nvSpPr>
        <p:spPr/>
        <p:txBody>
          <a:bodyPr/>
          <a:lstStyle/>
          <a:p>
            <a:endParaRPr lang="en-IN"/>
          </a:p>
        </p:txBody>
      </p:sp>
      <p:pic>
        <p:nvPicPr>
          <p:cNvPr id="5" name="Media Placeholder 4">
            <a:extLst>
              <a:ext uri="{FF2B5EF4-FFF2-40B4-BE49-F238E27FC236}">
                <a16:creationId xmlns:a16="http://schemas.microsoft.com/office/drawing/2014/main" id="{D1976169-375B-5107-CBE4-C13E753F1BCE}"/>
              </a:ext>
            </a:extLst>
          </p:cNvPr>
          <p:cNvPicPr>
            <a:picLocks noGrp="1" noChangeAspect="1"/>
          </p:cNvPicPr>
          <p:nvPr>
            <p:ph type="media" sz="quarter" idx="19"/>
          </p:nvPr>
        </p:nvPicPr>
        <p:blipFill>
          <a:blip r:embed="rId2"/>
          <a:stretch>
            <a:fillRect/>
          </a:stretch>
        </p:blipFill>
        <p:spPr>
          <a:xfrm>
            <a:off x="457200" y="449237"/>
            <a:ext cx="13458636" cy="6256363"/>
          </a:xfrm>
          <a:prstGeom prst="rect">
            <a:avLst/>
          </a:prstGeom>
        </p:spPr>
      </p:pic>
    </p:spTree>
    <p:extLst>
      <p:ext uri="{BB962C8B-B14F-4D97-AF65-F5344CB8AC3E}">
        <p14:creationId xmlns:p14="http://schemas.microsoft.com/office/powerpoint/2010/main" val="2894944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834481" y="1765179"/>
            <a:ext cx="6135082" cy="5183232"/>
          </a:xfrm>
        </p:spPr>
        <p:txBody>
          <a:bodyPr/>
          <a:lstStyle/>
          <a:p>
            <a:pPr marL="457200" indent="-457200">
              <a:buFont typeface="Wingdings" panose="05000000000000000000" pitchFamily="2" charset="2"/>
              <a:buChar char="Ø"/>
            </a:pPr>
            <a:r>
              <a:rPr lang="en-IN" sz="2800" b="1" dirty="0">
                <a:solidFill>
                  <a:srgbClr val="3366CC"/>
                </a:solidFill>
              </a:rPr>
              <a:t>AGENDA</a:t>
            </a:r>
          </a:p>
          <a:p>
            <a:pPr marL="457200" indent="-457200">
              <a:buFont typeface="Wingdings" panose="05000000000000000000" pitchFamily="2" charset="2"/>
              <a:buChar char="Ø"/>
            </a:pPr>
            <a:r>
              <a:rPr lang="en-US" sz="2800" dirty="0"/>
              <a:t>Introduction</a:t>
            </a:r>
          </a:p>
          <a:p>
            <a:pPr marL="457200" indent="-457200">
              <a:buFont typeface="Wingdings" panose="05000000000000000000" pitchFamily="2" charset="2"/>
              <a:buChar char="Ø"/>
            </a:pPr>
            <a:r>
              <a:rPr lang="en-US" sz="2800" dirty="0"/>
              <a:t>Data link layer design issues</a:t>
            </a:r>
            <a:endParaRPr lang="en-US" sz="2800" dirty="0">
              <a:latin typeface="Roboto Medium"/>
            </a:endParaRPr>
          </a:p>
          <a:p>
            <a:pPr marL="457200" indent="-457200">
              <a:buFont typeface="Wingdings" panose="05000000000000000000" pitchFamily="2" charset="2"/>
              <a:buChar char="Ø"/>
            </a:pPr>
            <a:r>
              <a:rPr lang="en-US" sz="2800" dirty="0">
                <a:latin typeface="Roboto Medium"/>
              </a:rPr>
              <a:t>Quiz</a:t>
            </a:r>
          </a:p>
          <a:p>
            <a:pPr marL="0" indent="0">
              <a:buNone/>
            </a:pPr>
            <a:endParaRPr lang="en-IN" dirty="0"/>
          </a:p>
        </p:txBody>
      </p:sp>
      <p:sp>
        <p:nvSpPr>
          <p:cNvPr id="4" name="Title 3"/>
          <p:cNvSpPr>
            <a:spLocks noGrp="1"/>
          </p:cNvSpPr>
          <p:nvPr>
            <p:ph type="title"/>
          </p:nvPr>
        </p:nvSpPr>
        <p:spPr/>
        <p:txBody>
          <a:bodyPr/>
          <a:lstStyle/>
          <a:p>
            <a:r>
              <a:rPr lang="en-IN" b="1" dirty="0">
                <a:solidFill>
                  <a:srgbClr val="3366CC"/>
                </a:solidFill>
              </a:rPr>
              <a:t>LECTURE 1:</a:t>
            </a:r>
          </a:p>
        </p:txBody>
      </p:sp>
    </p:spTree>
    <p:extLst>
      <p:ext uri="{BB962C8B-B14F-4D97-AF65-F5344CB8AC3E}">
        <p14:creationId xmlns:p14="http://schemas.microsoft.com/office/powerpoint/2010/main" val="2780084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2B-3826-45EE-A897-29DB7ED622A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DAC3EFD-3D2D-EF85-F5BB-AA1CAB0ED310}"/>
              </a:ext>
            </a:extLst>
          </p:cNvPr>
          <p:cNvSpPr>
            <a:spLocks noGrp="1"/>
          </p:cNvSpPr>
          <p:nvPr>
            <p:ph type="body" sz="quarter" idx="17"/>
          </p:nvPr>
        </p:nvSpPr>
        <p:spPr/>
        <p:txBody>
          <a:bodyPr/>
          <a:lstStyle/>
          <a:p>
            <a:endParaRPr lang="en-IN"/>
          </a:p>
        </p:txBody>
      </p:sp>
      <p:sp>
        <p:nvSpPr>
          <p:cNvPr id="4" name="Media Placeholder 3">
            <a:extLst>
              <a:ext uri="{FF2B5EF4-FFF2-40B4-BE49-F238E27FC236}">
                <a16:creationId xmlns:a16="http://schemas.microsoft.com/office/drawing/2014/main" id="{96CBBEDE-385B-A322-2286-EDD991153C46}"/>
              </a:ext>
            </a:extLst>
          </p:cNvPr>
          <p:cNvSpPr>
            <a:spLocks noGrp="1"/>
          </p:cNvSpPr>
          <p:nvPr>
            <p:ph type="media" sz="quarter" idx="19"/>
          </p:nvPr>
        </p:nvSpPr>
        <p:spPr/>
        <p:txBody>
          <a:bodyPr/>
          <a:lstStyle/>
          <a:p>
            <a:endParaRPr lang="en-IN"/>
          </a:p>
        </p:txBody>
      </p:sp>
      <p:pic>
        <p:nvPicPr>
          <p:cNvPr id="5" name="Picture 4">
            <a:extLst>
              <a:ext uri="{FF2B5EF4-FFF2-40B4-BE49-F238E27FC236}">
                <a16:creationId xmlns:a16="http://schemas.microsoft.com/office/drawing/2014/main" id="{15DCE37F-EAA1-1435-AA22-F1F54210169C}"/>
              </a:ext>
            </a:extLst>
          </p:cNvPr>
          <p:cNvPicPr>
            <a:picLocks noChangeAspect="1"/>
          </p:cNvPicPr>
          <p:nvPr/>
        </p:nvPicPr>
        <p:blipFill>
          <a:blip r:embed="rId2"/>
          <a:stretch>
            <a:fillRect/>
          </a:stretch>
        </p:blipFill>
        <p:spPr>
          <a:xfrm>
            <a:off x="748070" y="304800"/>
            <a:ext cx="13501329" cy="6943725"/>
          </a:xfrm>
          <a:prstGeom prst="rect">
            <a:avLst/>
          </a:prstGeom>
        </p:spPr>
      </p:pic>
    </p:spTree>
    <p:extLst>
      <p:ext uri="{BB962C8B-B14F-4D97-AF65-F5344CB8AC3E}">
        <p14:creationId xmlns:p14="http://schemas.microsoft.com/office/powerpoint/2010/main" val="1637720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D952-79B2-BD32-A927-03284B55412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E470311-E3EB-9CC0-20D1-C92265BF607A}"/>
              </a:ext>
            </a:extLst>
          </p:cNvPr>
          <p:cNvSpPr>
            <a:spLocks noGrp="1"/>
          </p:cNvSpPr>
          <p:nvPr>
            <p:ph type="body" sz="quarter" idx="17"/>
          </p:nvPr>
        </p:nvSpPr>
        <p:spPr/>
        <p:txBody>
          <a:bodyPr/>
          <a:lstStyle/>
          <a:p>
            <a:endParaRPr lang="en-IN"/>
          </a:p>
        </p:txBody>
      </p:sp>
      <p:pic>
        <p:nvPicPr>
          <p:cNvPr id="5" name="Media Placeholder 4">
            <a:extLst>
              <a:ext uri="{FF2B5EF4-FFF2-40B4-BE49-F238E27FC236}">
                <a16:creationId xmlns:a16="http://schemas.microsoft.com/office/drawing/2014/main" id="{B960E4E6-E77F-E8CA-FB40-EF04728C4727}"/>
              </a:ext>
            </a:extLst>
          </p:cNvPr>
          <p:cNvPicPr>
            <a:picLocks noGrp="1" noChangeAspect="1"/>
          </p:cNvPicPr>
          <p:nvPr>
            <p:ph type="media" sz="quarter" idx="19"/>
          </p:nvPr>
        </p:nvPicPr>
        <p:blipFill>
          <a:blip r:embed="rId2"/>
          <a:stretch>
            <a:fillRect/>
          </a:stretch>
        </p:blipFill>
        <p:spPr>
          <a:xfrm>
            <a:off x="553820" y="228600"/>
            <a:ext cx="13501329" cy="6934200"/>
          </a:xfrm>
          <a:prstGeom prst="rect">
            <a:avLst/>
          </a:prstGeom>
        </p:spPr>
      </p:pic>
    </p:spTree>
    <p:extLst>
      <p:ext uri="{BB962C8B-B14F-4D97-AF65-F5344CB8AC3E}">
        <p14:creationId xmlns:p14="http://schemas.microsoft.com/office/powerpoint/2010/main" val="2128897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295400" y="1828800"/>
            <a:ext cx="12344401" cy="5682015"/>
          </a:xfrm>
        </p:spPr>
        <p:txBody>
          <a:bodyPr/>
          <a:lstStyle/>
          <a:p>
            <a:pPr marL="457200" indent="-457200" algn="just">
              <a:buFont typeface="Wingdings" panose="05000000000000000000" pitchFamily="2" charset="2"/>
              <a:buChar char="Ø"/>
            </a:pPr>
            <a:r>
              <a:rPr lang="en-US" sz="2800" dirty="0"/>
              <a:t>It is the most powerful mechanism of error detecting. </a:t>
            </a:r>
          </a:p>
          <a:p>
            <a:pPr marL="457200" indent="-457200" algn="just">
              <a:buFont typeface="Wingdings" panose="05000000000000000000" pitchFamily="2" charset="2"/>
              <a:buChar char="Ø"/>
            </a:pPr>
            <a:r>
              <a:rPr lang="en-US" sz="2800" b="1" dirty="0"/>
              <a:t>Algorithms for computing the CRC: </a:t>
            </a:r>
          </a:p>
          <a:p>
            <a:pPr marL="0" indent="0" algn="just">
              <a:buNone/>
            </a:pPr>
            <a:r>
              <a:rPr lang="en-US" sz="2800" b="1" dirty="0"/>
              <a:t>Step1: </a:t>
            </a:r>
          </a:p>
          <a:p>
            <a:pPr marL="457200" indent="-457200" algn="just">
              <a:buFont typeface="Wingdings" panose="05000000000000000000" pitchFamily="2" charset="2"/>
              <a:buChar char="Ø"/>
            </a:pPr>
            <a:r>
              <a:rPr lang="en-US" sz="2800" dirty="0"/>
              <a:t> Let ‘r’ be the degree of generator polynomial G(x). </a:t>
            </a:r>
          </a:p>
          <a:p>
            <a:pPr marL="457200" indent="-457200" algn="just">
              <a:buFont typeface="Wingdings" panose="05000000000000000000" pitchFamily="2" charset="2"/>
              <a:buChar char="Ø"/>
            </a:pPr>
            <a:r>
              <a:rPr lang="en-US" sz="2800" dirty="0"/>
              <a:t> Multiply the message frame M(x) by </a:t>
            </a:r>
            <a:r>
              <a:rPr lang="en-US" sz="2800" dirty="0" err="1"/>
              <a:t>Xr</a:t>
            </a:r>
            <a:r>
              <a:rPr lang="en-US" sz="2800" dirty="0"/>
              <a:t> . This is done by adding ‘r’ zero bits to the low order message bit. </a:t>
            </a:r>
          </a:p>
          <a:p>
            <a:pPr marL="457200" indent="-457200" algn="just">
              <a:buFont typeface="Wingdings" panose="05000000000000000000" pitchFamily="2" charset="2"/>
              <a:buChar char="Ø"/>
            </a:pPr>
            <a:r>
              <a:rPr lang="en-US" sz="2800" dirty="0"/>
              <a:t> Now the message frame M(x) corresponds to the polynomial </a:t>
            </a:r>
            <a:r>
              <a:rPr lang="en-US" sz="2800" dirty="0" err="1"/>
              <a:t>XrM</a:t>
            </a:r>
            <a:r>
              <a:rPr lang="en-US" sz="2800" dirty="0"/>
              <a:t>(x). </a:t>
            </a:r>
          </a:p>
        </p:txBody>
      </p:sp>
      <p:sp>
        <p:nvSpPr>
          <p:cNvPr id="4" name="Title 3"/>
          <p:cNvSpPr>
            <a:spLocks noGrp="1"/>
          </p:cNvSpPr>
          <p:nvPr>
            <p:ph type="title"/>
          </p:nvPr>
        </p:nvSpPr>
        <p:spPr>
          <a:xfrm>
            <a:off x="685800" y="533400"/>
            <a:ext cx="9528719" cy="591857"/>
          </a:xfrm>
        </p:spPr>
        <p:txBody>
          <a:bodyPr/>
          <a:lstStyle/>
          <a:p>
            <a:r>
              <a:rPr lang="en-US" sz="3200" b="1" dirty="0">
                <a:solidFill>
                  <a:srgbClr val="3366CC"/>
                </a:solidFill>
              </a:rPr>
              <a:t>CRC method of Error Detection:</a:t>
            </a:r>
          </a:p>
        </p:txBody>
      </p:sp>
    </p:spTree>
    <p:extLst>
      <p:ext uri="{BB962C8B-B14F-4D97-AF65-F5344CB8AC3E}">
        <p14:creationId xmlns:p14="http://schemas.microsoft.com/office/powerpoint/2010/main" val="80098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295400" y="1828800"/>
            <a:ext cx="12344401" cy="5682015"/>
          </a:xfrm>
        </p:spPr>
        <p:txBody>
          <a:bodyPr/>
          <a:lstStyle/>
          <a:p>
            <a:pPr marL="0" indent="0" algn="just">
              <a:buNone/>
            </a:pPr>
            <a:r>
              <a:rPr lang="en-US" sz="2800" b="1" dirty="0"/>
              <a:t>Step 2: </a:t>
            </a:r>
          </a:p>
          <a:p>
            <a:pPr marL="457200" indent="-457200" algn="just">
              <a:buFont typeface="Wingdings" panose="05000000000000000000" pitchFamily="2" charset="2"/>
              <a:buChar char="Ø"/>
            </a:pPr>
            <a:r>
              <a:rPr lang="en-US" sz="2800" dirty="0"/>
              <a:t>Divide the appended polynomial </a:t>
            </a:r>
            <a:r>
              <a:rPr lang="en-US" sz="2800" dirty="0" err="1"/>
              <a:t>XrM</a:t>
            </a:r>
            <a:r>
              <a:rPr lang="en-US" sz="2800" dirty="0"/>
              <a:t>(x) by G(x) using modulo-2 division to obtain the reminder r(x). </a:t>
            </a:r>
          </a:p>
          <a:p>
            <a:pPr marL="0" indent="0" algn="just">
              <a:buNone/>
            </a:pPr>
            <a:r>
              <a:rPr lang="en-US" sz="2800" b="1" dirty="0"/>
              <a:t>Step 3: </a:t>
            </a:r>
          </a:p>
          <a:p>
            <a:pPr marL="457200" indent="-457200" algn="just">
              <a:buFont typeface="Wingdings" panose="05000000000000000000" pitchFamily="2" charset="2"/>
              <a:buChar char="Ø"/>
            </a:pPr>
            <a:r>
              <a:rPr lang="en-US" sz="2800" dirty="0"/>
              <a:t>Add the reminder r(x) to low order </a:t>
            </a:r>
            <a:r>
              <a:rPr lang="en-US" sz="2800" dirty="0" err="1"/>
              <a:t>Xr</a:t>
            </a:r>
            <a:r>
              <a:rPr lang="en-US" sz="2800" dirty="0"/>
              <a:t> .M(x) using modulo-2 addition. The resultant code is the check summed frame or the CRC code to be transmitted.</a:t>
            </a:r>
          </a:p>
          <a:p>
            <a:pPr marL="457200" indent="-457200" algn="just">
              <a:buFont typeface="Wingdings" panose="05000000000000000000" pitchFamily="2" charset="2"/>
              <a:buChar char="Ø"/>
            </a:pPr>
            <a:r>
              <a:rPr lang="en-US" sz="2800" dirty="0"/>
              <a:t>This CRC is considered as T(X).</a:t>
            </a:r>
          </a:p>
        </p:txBody>
      </p:sp>
      <p:sp>
        <p:nvSpPr>
          <p:cNvPr id="4" name="Title 3"/>
          <p:cNvSpPr>
            <a:spLocks noGrp="1"/>
          </p:cNvSpPr>
          <p:nvPr>
            <p:ph type="title"/>
          </p:nvPr>
        </p:nvSpPr>
        <p:spPr>
          <a:xfrm>
            <a:off x="685800" y="533400"/>
            <a:ext cx="9528719" cy="591857"/>
          </a:xfrm>
        </p:spPr>
        <p:txBody>
          <a:bodyPr/>
          <a:lstStyle/>
          <a:p>
            <a:r>
              <a:rPr lang="en-US" sz="3200" b="1" dirty="0">
                <a:solidFill>
                  <a:srgbClr val="3366CC"/>
                </a:solidFill>
              </a:rPr>
              <a:t>CRC method of Error Detection:</a:t>
            </a:r>
          </a:p>
        </p:txBody>
      </p:sp>
    </p:spTree>
    <p:extLst>
      <p:ext uri="{BB962C8B-B14F-4D97-AF65-F5344CB8AC3E}">
        <p14:creationId xmlns:p14="http://schemas.microsoft.com/office/powerpoint/2010/main" val="354838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295400" y="1828800"/>
            <a:ext cx="12344401" cy="5682015"/>
          </a:xfrm>
        </p:spPr>
        <p:txBody>
          <a:bodyPr/>
          <a:lstStyle/>
          <a:p>
            <a:pPr marL="0" indent="0" algn="just">
              <a:buNone/>
            </a:pPr>
            <a:r>
              <a:rPr lang="en-US" sz="2800" dirty="0"/>
              <a:t>Step 4: </a:t>
            </a:r>
          </a:p>
          <a:p>
            <a:pPr marL="457200" indent="-457200" algn="just">
              <a:buFont typeface="Wingdings" panose="05000000000000000000" pitchFamily="2" charset="2"/>
              <a:buChar char="Ø"/>
            </a:pPr>
            <a:r>
              <a:rPr lang="en-US" sz="2800" dirty="0"/>
              <a:t>The receiver while divide the T(x) with G(x) using modulo-2 division. </a:t>
            </a:r>
          </a:p>
          <a:p>
            <a:pPr marL="0" indent="0" algn="just">
              <a:buNone/>
            </a:pPr>
            <a:r>
              <a:rPr lang="en-US" sz="2800" dirty="0"/>
              <a:t>Step 5: </a:t>
            </a:r>
          </a:p>
          <a:p>
            <a:pPr marL="457200" indent="-457200" algn="just">
              <a:buFont typeface="Wingdings" panose="05000000000000000000" pitchFamily="2" charset="2"/>
              <a:buChar char="Ø"/>
            </a:pPr>
            <a:r>
              <a:rPr lang="en-US" sz="2800" dirty="0"/>
              <a:t>If the result of this division gives a remainder as „0‟ then the data is accepted else it is discarded.</a:t>
            </a:r>
          </a:p>
        </p:txBody>
      </p:sp>
      <p:sp>
        <p:nvSpPr>
          <p:cNvPr id="4" name="Title 3"/>
          <p:cNvSpPr>
            <a:spLocks noGrp="1"/>
          </p:cNvSpPr>
          <p:nvPr>
            <p:ph type="title"/>
          </p:nvPr>
        </p:nvSpPr>
        <p:spPr>
          <a:xfrm>
            <a:off x="685800" y="533400"/>
            <a:ext cx="9528719" cy="591857"/>
          </a:xfrm>
        </p:spPr>
        <p:txBody>
          <a:bodyPr/>
          <a:lstStyle/>
          <a:p>
            <a:r>
              <a:rPr lang="en-US" sz="3200" b="1" dirty="0">
                <a:solidFill>
                  <a:srgbClr val="3366CC"/>
                </a:solidFill>
              </a:rPr>
              <a:t>CRC method of Error Detection:</a:t>
            </a:r>
          </a:p>
        </p:txBody>
      </p:sp>
    </p:spTree>
    <p:extLst>
      <p:ext uri="{BB962C8B-B14F-4D97-AF65-F5344CB8AC3E}">
        <p14:creationId xmlns:p14="http://schemas.microsoft.com/office/powerpoint/2010/main" val="199818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533400"/>
            <a:ext cx="9528719" cy="591857"/>
          </a:xfrm>
        </p:spPr>
        <p:txBody>
          <a:bodyPr/>
          <a:lstStyle/>
          <a:p>
            <a:r>
              <a:rPr lang="en-US" sz="3200" b="1" dirty="0">
                <a:solidFill>
                  <a:srgbClr val="3366CC"/>
                </a:solidFill>
              </a:rPr>
              <a:t>CRC method of Error Detection: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125256"/>
            <a:ext cx="10363200" cy="6875743"/>
          </a:xfrm>
          <a:prstGeom prst="rect">
            <a:avLst/>
          </a:prstGeom>
        </p:spPr>
      </p:pic>
    </p:spTree>
    <p:extLst>
      <p:ext uri="{BB962C8B-B14F-4D97-AF65-F5344CB8AC3E}">
        <p14:creationId xmlns:p14="http://schemas.microsoft.com/office/powerpoint/2010/main" val="3526129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4CA90-A099-C041-3E8C-5F0147625744}"/>
              </a:ext>
            </a:extLst>
          </p:cNvPr>
          <p:cNvSpPr>
            <a:spLocks noGrp="1"/>
          </p:cNvSpPr>
          <p:nvPr>
            <p:ph type="title"/>
          </p:nvPr>
        </p:nvSpPr>
        <p:spPr/>
        <p:txBody>
          <a:bodyPr/>
          <a:lstStyle/>
          <a:p>
            <a:r>
              <a:rPr lang="en-IN" dirty="0">
                <a:solidFill>
                  <a:srgbClr val="FF0000"/>
                </a:solidFill>
              </a:rPr>
              <a:t>Hamming CODE</a:t>
            </a:r>
          </a:p>
        </p:txBody>
      </p:sp>
      <p:sp>
        <p:nvSpPr>
          <p:cNvPr id="6" name="Text Placeholder 2">
            <a:extLst>
              <a:ext uri="{FF2B5EF4-FFF2-40B4-BE49-F238E27FC236}">
                <a16:creationId xmlns:a16="http://schemas.microsoft.com/office/drawing/2014/main" id="{E1A0CAF6-98EF-AA25-7AB5-CC40A28D4720}"/>
              </a:ext>
            </a:extLst>
          </p:cNvPr>
          <p:cNvSpPr>
            <a:spLocks noGrp="1"/>
          </p:cNvSpPr>
          <p:nvPr>
            <p:ph type="body" sz="quarter" idx="17"/>
          </p:nvPr>
        </p:nvSpPr>
        <p:spPr>
          <a:xfrm>
            <a:off x="685800" y="1523206"/>
            <a:ext cx="13487400" cy="5791994"/>
          </a:xfrm>
        </p:spPr>
        <p:txBody>
          <a:bodyPr/>
          <a:lstStyle/>
          <a:p>
            <a:pPr marL="0" indent="0" algn="just">
              <a:buNone/>
            </a:pPr>
            <a:r>
              <a:rPr lang="en-US" dirty="0"/>
              <a:t>Hamming code is an error-correcting code used to ensure data accuracy during transmission or storage. </a:t>
            </a:r>
          </a:p>
          <a:p>
            <a:pPr marL="0" indent="0" algn="just">
              <a:buNone/>
            </a:pPr>
            <a:r>
              <a:rPr lang="en-US" dirty="0"/>
              <a:t>Hamming code detects and corrects the errors that can occur when the data is moved or stored from the sender to the receiver. </a:t>
            </a:r>
          </a:p>
          <a:p>
            <a:pPr marL="0" indent="0" algn="just">
              <a:buNone/>
            </a:pPr>
            <a:r>
              <a:rPr lang="en-US" dirty="0"/>
              <a:t>This simple and effective method helps improve the reliability of communication systems and digital storage. </a:t>
            </a:r>
          </a:p>
          <a:p>
            <a:pPr marL="0" indent="0" algn="just">
              <a:buNone/>
            </a:pPr>
            <a:r>
              <a:rPr lang="en-US" dirty="0"/>
              <a:t>It adds extra bits to the original data, allowing the system to detect and correct single-bit errors. </a:t>
            </a:r>
          </a:p>
          <a:p>
            <a:pPr marL="0" indent="0" algn="just">
              <a:buNone/>
            </a:pPr>
            <a:r>
              <a:rPr lang="en-US" dirty="0"/>
              <a:t>It is a technique developed by </a:t>
            </a:r>
            <a:r>
              <a:rPr lang="en-US" dirty="0">
                <a:solidFill>
                  <a:srgbClr val="FF0000"/>
                </a:solidFill>
              </a:rPr>
              <a:t>Richard Hamming </a:t>
            </a:r>
            <a:r>
              <a:rPr lang="en-US" dirty="0"/>
              <a:t>in the </a:t>
            </a:r>
            <a:r>
              <a:rPr lang="en-US" dirty="0">
                <a:solidFill>
                  <a:srgbClr val="FF0000"/>
                </a:solidFill>
              </a:rPr>
              <a:t>1950s</a:t>
            </a:r>
            <a:r>
              <a:rPr lang="en-US" dirty="0"/>
              <a:t>.</a:t>
            </a:r>
            <a:endParaRPr lang="en-IN" dirty="0"/>
          </a:p>
        </p:txBody>
      </p:sp>
    </p:spTree>
    <p:extLst>
      <p:ext uri="{BB962C8B-B14F-4D97-AF65-F5344CB8AC3E}">
        <p14:creationId xmlns:p14="http://schemas.microsoft.com/office/powerpoint/2010/main" val="2190391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05EA-970E-3416-0E3D-D1AA6404757C}"/>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D8DFF541-1D7D-382E-3D19-6D9CFA7CCABE}"/>
              </a:ext>
            </a:extLst>
          </p:cNvPr>
          <p:cNvSpPr>
            <a:spLocks noGrp="1"/>
          </p:cNvSpPr>
          <p:nvPr>
            <p:ph type="body" sz="quarter" idx="17"/>
          </p:nvPr>
        </p:nvSpPr>
        <p:spPr>
          <a:xfrm>
            <a:off x="381000" y="152400"/>
            <a:ext cx="14249400" cy="5791994"/>
          </a:xfrm>
        </p:spPr>
        <p:txBody>
          <a:bodyPr/>
          <a:lstStyle/>
          <a:p>
            <a:pPr marL="0" indent="0" fontAlgn="base">
              <a:buNone/>
            </a:pPr>
            <a:r>
              <a:rPr lang="en-US" b="1" dirty="0">
                <a:solidFill>
                  <a:srgbClr val="FF0000"/>
                </a:solidFill>
              </a:rPr>
              <a:t>What is Redundant Bits?</a:t>
            </a:r>
          </a:p>
          <a:p>
            <a:pPr marL="0" indent="0" fontAlgn="base">
              <a:buNone/>
            </a:pPr>
            <a:r>
              <a:rPr lang="en-US" dirty="0"/>
              <a:t>Redundant bits are extra binary bits that are generated and added to the information-carrying bits of data transfer to ensure that no bits were lost during the data transfer.</a:t>
            </a:r>
          </a:p>
          <a:p>
            <a:pPr marL="0" indent="0" fontAlgn="base">
              <a:buNone/>
            </a:pPr>
            <a:r>
              <a:rPr lang="en-US" b="1" dirty="0">
                <a:solidFill>
                  <a:srgbClr val="FF0000"/>
                </a:solidFill>
              </a:rPr>
              <a:t>Types of Parity Bits</a:t>
            </a:r>
          </a:p>
          <a:p>
            <a:pPr marL="0" indent="0" fontAlgn="base">
              <a:buNone/>
            </a:pPr>
            <a:r>
              <a:rPr lang="en-US" dirty="0"/>
              <a:t>A parity bit is a bit appended to a data of binary bits to ensure that the total number of 1’s in the data is even or odd. Parity bits are used for error detection. There are two types of parity bits:</a:t>
            </a:r>
          </a:p>
          <a:p>
            <a:pPr marL="0" indent="0" fontAlgn="base">
              <a:buNone/>
            </a:pPr>
            <a:r>
              <a:rPr lang="en-US" b="1" dirty="0">
                <a:solidFill>
                  <a:srgbClr val="FF0000"/>
                </a:solidFill>
              </a:rPr>
              <a:t>Even Parity Bit:</a:t>
            </a:r>
            <a:r>
              <a:rPr lang="en-US" dirty="0">
                <a:solidFill>
                  <a:srgbClr val="FF0000"/>
                </a:solidFill>
              </a:rPr>
              <a:t> </a:t>
            </a:r>
            <a:r>
              <a:rPr lang="en-US" dirty="0"/>
              <a:t>In the case of even parity, for a given set of bits, the number of 1’s are counted. If that count is odd, the parity bit value is set to 1, making the total count of occurrences of 1’s an even number. If the total number of 1’s in a given set of bits is already even, the parity bit's value is 0.</a:t>
            </a:r>
          </a:p>
          <a:p>
            <a:pPr marL="0" indent="0" fontAlgn="base">
              <a:buNone/>
            </a:pPr>
            <a:r>
              <a:rPr lang="en-US" b="1" dirty="0">
                <a:solidFill>
                  <a:srgbClr val="FF0000"/>
                </a:solidFill>
              </a:rPr>
              <a:t>Odd Parity Bit: </a:t>
            </a:r>
            <a:r>
              <a:rPr lang="en-US" dirty="0"/>
              <a:t>In the case of odd parity, for a given set of bits, the number of 1’s are counted. If that count is even, the parity bit value is set to 1, making the total count of occurrences of 1’s an odd number. If the total number of 1’s in a given set of bits is already odd, the parity bit's value is 0.</a:t>
            </a:r>
          </a:p>
          <a:p>
            <a:pPr marL="0" indent="0" fontAlgn="base">
              <a:buNone/>
            </a:pPr>
            <a:endParaRPr lang="en-US" dirty="0"/>
          </a:p>
        </p:txBody>
      </p:sp>
    </p:spTree>
    <p:extLst>
      <p:ext uri="{BB962C8B-B14F-4D97-AF65-F5344CB8AC3E}">
        <p14:creationId xmlns:p14="http://schemas.microsoft.com/office/powerpoint/2010/main" val="484420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5046A-4D86-52A0-99E3-878C1C3B98B9}"/>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1E61F0F4-07E6-39A3-E09C-3A3757FA2D42}"/>
              </a:ext>
            </a:extLst>
          </p:cNvPr>
          <p:cNvSpPr>
            <a:spLocks noGrp="1"/>
          </p:cNvSpPr>
          <p:nvPr>
            <p:ph type="body" sz="quarter" idx="17"/>
          </p:nvPr>
        </p:nvSpPr>
        <p:spPr>
          <a:xfrm>
            <a:off x="381000" y="152400"/>
            <a:ext cx="14249400" cy="5791994"/>
          </a:xfrm>
        </p:spPr>
        <p:txBody>
          <a:bodyPr/>
          <a:lstStyle/>
          <a:p>
            <a:pPr marL="0" indent="0" fontAlgn="base">
              <a:buNone/>
            </a:pPr>
            <a:r>
              <a:rPr lang="en-US" b="1" dirty="0">
                <a:solidFill>
                  <a:srgbClr val="FF0000"/>
                </a:solidFill>
              </a:rPr>
              <a:t>Algorithm of Hamming Code</a:t>
            </a:r>
          </a:p>
          <a:p>
            <a:pPr fontAlgn="base"/>
            <a:r>
              <a:rPr lang="en-US" dirty="0"/>
              <a:t>Hamming Code is simply the use of extra parity bits to allow the identification of an error.</a:t>
            </a:r>
          </a:p>
          <a:p>
            <a:pPr fontAlgn="base"/>
            <a:r>
              <a:rPr lang="en-US" dirty="0"/>
              <a:t>Step 1: Write the bit positions starting from 1 in binary form (1, 10, 11, 100, </a:t>
            </a:r>
            <a:r>
              <a:rPr lang="en-US" dirty="0" err="1"/>
              <a:t>etc</a:t>
            </a:r>
            <a:r>
              <a:rPr lang="en-US" dirty="0"/>
              <a:t>).</a:t>
            </a:r>
          </a:p>
          <a:p>
            <a:pPr fontAlgn="base"/>
            <a:r>
              <a:rPr lang="en-US" dirty="0"/>
              <a:t>Step 2: All the bit positions that are a power of 2 are marked as parity bits (1, 2, 4, 8, </a:t>
            </a:r>
            <a:r>
              <a:rPr lang="en-US" dirty="0" err="1"/>
              <a:t>etc</a:t>
            </a:r>
            <a:r>
              <a:rPr lang="en-US" dirty="0"/>
              <a:t>).</a:t>
            </a:r>
          </a:p>
          <a:p>
            <a:pPr fontAlgn="base"/>
            <a:r>
              <a:rPr lang="en-US" dirty="0"/>
              <a:t>Step 3: All the other bit positions are marked as data bits.</a:t>
            </a:r>
          </a:p>
          <a:p>
            <a:pPr fontAlgn="base"/>
            <a:r>
              <a:rPr lang="en-US" dirty="0"/>
              <a:t>Step 4: Each data bit is included in a unique set of parity bits, as determined its bit position in binary form:</a:t>
            </a:r>
          </a:p>
          <a:p>
            <a:pPr fontAlgn="base"/>
            <a:r>
              <a:rPr lang="en-US" dirty="0"/>
              <a:t>Step 5: Since we check for even parity set a parity bit to 1 if the total number of ones in the positions it checks is odd. Set a parity bit to 0 if the total number of ones in the positions it checks is even.</a:t>
            </a:r>
          </a:p>
          <a:p>
            <a:pPr marL="0" indent="0" fontAlgn="base">
              <a:buNone/>
            </a:pPr>
            <a:endParaRPr lang="en-US" dirty="0"/>
          </a:p>
        </p:txBody>
      </p:sp>
    </p:spTree>
    <p:extLst>
      <p:ext uri="{BB962C8B-B14F-4D97-AF65-F5344CB8AC3E}">
        <p14:creationId xmlns:p14="http://schemas.microsoft.com/office/powerpoint/2010/main" val="2368392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A3E436-7F6F-FA36-2D80-BA27BAC5380C}"/>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92FCF505-5F8B-2E1D-E406-0FA7AF2009F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A7736764-E8D0-E4AD-8565-B65914FDC40C}"/>
              </a:ext>
            </a:extLst>
          </p:cNvPr>
          <p:cNvSpPr>
            <a:spLocks noGrp="1"/>
          </p:cNvSpPr>
          <p:nvPr>
            <p:ph type="title"/>
          </p:nvPr>
        </p:nvSpPr>
        <p:spPr/>
        <p:txBody>
          <a:bodyPr/>
          <a:lstStyle/>
          <a:p>
            <a:endParaRPr lang="en-IN"/>
          </a:p>
        </p:txBody>
      </p:sp>
      <p:pic>
        <p:nvPicPr>
          <p:cNvPr id="1026" name="Picture 2" descr="Lightbox">
            <a:extLst>
              <a:ext uri="{FF2B5EF4-FFF2-40B4-BE49-F238E27FC236}">
                <a16:creationId xmlns:a16="http://schemas.microsoft.com/office/drawing/2014/main" id="{47D96D9C-6B14-FCA6-33D0-0D865A579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85960"/>
            <a:ext cx="10820400" cy="653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13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854534" y="1905000"/>
            <a:ext cx="12881520" cy="5682015"/>
          </a:xfrm>
        </p:spPr>
        <p:txBody>
          <a:bodyPr/>
          <a:lstStyle/>
          <a:p>
            <a:pPr marL="457200" indent="-457200" algn="just">
              <a:buFont typeface="Wingdings" panose="05000000000000000000" pitchFamily="2" charset="2"/>
              <a:buChar char="Ø"/>
            </a:pPr>
            <a:r>
              <a:rPr lang="en-US" sz="2800" dirty="0"/>
              <a:t>Different networks are used to transfer data from one device to another with acceptable accuracy.</a:t>
            </a:r>
          </a:p>
          <a:p>
            <a:pPr marL="457200" indent="-457200" algn="just">
              <a:buFont typeface="Wingdings" panose="05000000000000000000" pitchFamily="2" charset="2"/>
              <a:buChar char="Ø"/>
            </a:pPr>
            <a:r>
              <a:rPr lang="en-US" sz="2800" dirty="0"/>
              <a:t> For most applications, a system must guarantee that the data received are identical to the data transmitted. </a:t>
            </a:r>
          </a:p>
          <a:p>
            <a:pPr marL="457200" indent="-457200" algn="just">
              <a:buFont typeface="Wingdings" panose="05000000000000000000" pitchFamily="2" charset="2"/>
              <a:buChar char="Ø"/>
            </a:pPr>
            <a:r>
              <a:rPr lang="en-US" sz="2800" dirty="0"/>
              <a:t>Transmission media are most error-prone link</a:t>
            </a:r>
          </a:p>
          <a:p>
            <a:pPr marL="457200" indent="-457200" algn="just">
              <a:buFont typeface="Wingdings" panose="05000000000000000000" pitchFamily="2" charset="2"/>
              <a:buChar char="Ø"/>
            </a:pPr>
            <a:r>
              <a:rPr lang="en-US" sz="2800" dirty="0"/>
              <a:t> In a network, the capacity of nodes is different </a:t>
            </a:r>
          </a:p>
          <a:p>
            <a:pPr marL="457200" indent="-457200" algn="just">
              <a:buFont typeface="Wingdings" panose="05000000000000000000" pitchFamily="2" charset="2"/>
              <a:buChar char="Ø"/>
            </a:pPr>
            <a:r>
              <a:rPr lang="en-US" sz="2800" dirty="0"/>
              <a:t>The rate at which the sender is sending data might not be the same rate at which the receiver accepts it. </a:t>
            </a:r>
          </a:p>
        </p:txBody>
      </p:sp>
      <p:sp>
        <p:nvSpPr>
          <p:cNvPr id="2" name="Rectangle 1"/>
          <p:cNvSpPr/>
          <p:nvPr/>
        </p:nvSpPr>
        <p:spPr>
          <a:xfrm>
            <a:off x="846513" y="533400"/>
            <a:ext cx="3542958" cy="584775"/>
          </a:xfrm>
          <a:prstGeom prst="rect">
            <a:avLst/>
          </a:prstGeom>
        </p:spPr>
        <p:txBody>
          <a:bodyPr wrap="none">
            <a:spAutoFit/>
          </a:bodyPr>
          <a:lstStyle/>
          <a:p>
            <a:r>
              <a:rPr lang="en-US" sz="3200" b="1" dirty="0">
                <a:solidFill>
                  <a:srgbClr val="3366CC"/>
                </a:solidFill>
                <a:latin typeface="Roboto Medium"/>
              </a:rPr>
              <a:t>INTRODUCTION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524000" y="1491670"/>
            <a:ext cx="12344401" cy="6737930"/>
          </a:xfrm>
        </p:spPr>
        <p:txBody>
          <a:bodyPr/>
          <a:lstStyle/>
          <a:p>
            <a:pPr fontAlgn="base"/>
            <a:r>
              <a:rPr lang="en-US" sz="2800" dirty="0"/>
              <a:t>In modulo-2 arithmetic, we use the ______ operation for both addition and subtraction.</a:t>
            </a:r>
          </a:p>
          <a:p>
            <a:pPr marL="0" indent="0" fontAlgn="base">
              <a:buNone/>
            </a:pPr>
            <a:r>
              <a:rPr lang="en-US" sz="2800" dirty="0"/>
              <a:t>A)   OR</a:t>
            </a:r>
          </a:p>
          <a:p>
            <a:pPr marL="0" indent="0" fontAlgn="base">
              <a:buNone/>
            </a:pPr>
            <a:r>
              <a:rPr lang="en-US" sz="2800" dirty="0"/>
              <a:t>B)   XOR</a:t>
            </a:r>
          </a:p>
          <a:p>
            <a:pPr marL="0" indent="0" fontAlgn="base">
              <a:buNone/>
            </a:pPr>
            <a:r>
              <a:rPr lang="en-US" sz="2800" dirty="0"/>
              <a:t>C)   AND</a:t>
            </a:r>
          </a:p>
          <a:p>
            <a:pPr marL="0" indent="0" fontAlgn="base">
              <a:buNone/>
            </a:pPr>
            <a:r>
              <a:rPr lang="en-US" sz="2800" dirty="0"/>
              <a:t>D)   none of the above</a:t>
            </a:r>
          </a:p>
          <a:p>
            <a:pPr marL="0" indent="0" fontAlgn="base">
              <a:buNone/>
            </a:pPr>
            <a:r>
              <a:rPr lang="en-US" sz="2800" dirty="0"/>
              <a:t>Answer: B</a:t>
            </a:r>
          </a:p>
        </p:txBody>
      </p:sp>
      <p:sp>
        <p:nvSpPr>
          <p:cNvPr id="6" name="Rectangle 5"/>
          <p:cNvSpPr/>
          <p:nvPr/>
        </p:nvSpPr>
        <p:spPr>
          <a:xfrm>
            <a:off x="838200" y="609600"/>
            <a:ext cx="1676400" cy="739754"/>
          </a:xfrm>
          <a:prstGeom prst="rect">
            <a:avLst/>
          </a:prstGeom>
        </p:spPr>
        <p:txBody>
          <a:bodyPr wrap="square">
            <a:spAutoFit/>
          </a:bodyPr>
          <a:lstStyle/>
          <a:p>
            <a:pPr>
              <a:lnSpc>
                <a:spcPct val="150000"/>
              </a:lnSpc>
            </a:pPr>
            <a:r>
              <a:rPr lang="en-US" sz="3200" b="1" dirty="0">
                <a:solidFill>
                  <a:srgbClr val="3366CC"/>
                </a:solidFill>
                <a:latin typeface="Roboto Medium"/>
              </a:rPr>
              <a:t>QUIZ 4:</a:t>
            </a:r>
          </a:p>
        </p:txBody>
      </p:sp>
    </p:spTree>
    <p:extLst>
      <p:ext uri="{BB962C8B-B14F-4D97-AF65-F5344CB8AC3E}">
        <p14:creationId xmlns:p14="http://schemas.microsoft.com/office/powerpoint/2010/main" val="155714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1524000" y="1491670"/>
            <a:ext cx="12344401" cy="6737930"/>
          </a:xfrm>
        </p:spPr>
        <p:txBody>
          <a:bodyPr/>
          <a:lstStyle/>
          <a:p>
            <a:pPr marL="0" indent="0" fontAlgn="base">
              <a:buNone/>
            </a:pPr>
            <a:r>
              <a:rPr lang="en-US" sz="2800" dirty="0"/>
              <a:t>2.  In modulo-2 arithmetic, __________ give the same results.</a:t>
            </a:r>
          </a:p>
          <a:p>
            <a:pPr marL="0" indent="0" fontAlgn="base">
              <a:buNone/>
            </a:pPr>
            <a:r>
              <a:rPr lang="en-US" sz="2800" dirty="0"/>
              <a:t>A)   addition and subtraction</a:t>
            </a:r>
          </a:p>
          <a:p>
            <a:pPr marL="0" indent="0" fontAlgn="base">
              <a:buNone/>
            </a:pPr>
            <a:r>
              <a:rPr lang="en-US" sz="2800" dirty="0"/>
              <a:t>B)   addition and multiplication</a:t>
            </a:r>
          </a:p>
          <a:p>
            <a:pPr marL="0" indent="0" fontAlgn="base">
              <a:buNone/>
            </a:pPr>
            <a:r>
              <a:rPr lang="en-US" sz="2800" dirty="0"/>
              <a:t>C)   addition and division</a:t>
            </a:r>
          </a:p>
          <a:p>
            <a:pPr marL="0" indent="0" fontAlgn="base">
              <a:buNone/>
            </a:pPr>
            <a:r>
              <a:rPr lang="en-US" sz="2800" dirty="0"/>
              <a:t>D)   none of the above</a:t>
            </a:r>
          </a:p>
          <a:p>
            <a:pPr marL="0" indent="0" fontAlgn="base">
              <a:buNone/>
            </a:pPr>
            <a:r>
              <a:rPr lang="en-US" sz="2800" dirty="0"/>
              <a:t>Answer: </a:t>
            </a:r>
            <a:r>
              <a:rPr lang="en-US" sz="2800" b="1" dirty="0"/>
              <a:t> A</a:t>
            </a:r>
            <a:endParaRPr lang="en-US" sz="2800" dirty="0"/>
          </a:p>
        </p:txBody>
      </p:sp>
      <p:sp>
        <p:nvSpPr>
          <p:cNvPr id="6" name="Rectangle 5"/>
          <p:cNvSpPr/>
          <p:nvPr/>
        </p:nvSpPr>
        <p:spPr>
          <a:xfrm>
            <a:off x="838200" y="609600"/>
            <a:ext cx="1676400" cy="739754"/>
          </a:xfrm>
          <a:prstGeom prst="rect">
            <a:avLst/>
          </a:prstGeom>
        </p:spPr>
        <p:txBody>
          <a:bodyPr wrap="square">
            <a:spAutoFit/>
          </a:bodyPr>
          <a:lstStyle/>
          <a:p>
            <a:pPr>
              <a:lnSpc>
                <a:spcPct val="150000"/>
              </a:lnSpc>
            </a:pPr>
            <a:r>
              <a:rPr lang="en-US" sz="3200" b="1" dirty="0">
                <a:solidFill>
                  <a:srgbClr val="3366CC"/>
                </a:solidFill>
                <a:latin typeface="Roboto Medium"/>
              </a:rPr>
              <a:t>QUIZ 4:</a:t>
            </a:r>
          </a:p>
        </p:txBody>
      </p:sp>
    </p:spTree>
    <p:extLst>
      <p:ext uri="{BB962C8B-B14F-4D97-AF65-F5344CB8AC3E}">
        <p14:creationId xmlns:p14="http://schemas.microsoft.com/office/powerpoint/2010/main" val="251743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609600"/>
            <a:ext cx="7315200" cy="4278094"/>
          </a:xfrm>
          <a:prstGeom prst="rect">
            <a:avLst/>
          </a:prstGeom>
        </p:spPr>
        <p:txBody>
          <a:bodyPr>
            <a:spAutoFit/>
          </a:bodyPr>
          <a:lstStyle/>
          <a:p>
            <a:r>
              <a:rPr lang="en-IN" sz="3200" b="1" dirty="0">
                <a:solidFill>
                  <a:srgbClr val="3366CC"/>
                </a:solidFill>
                <a:latin typeface="Roboto Medium"/>
              </a:rPr>
              <a:t>SUMMARY:</a:t>
            </a:r>
          </a:p>
          <a:p>
            <a:endParaRPr lang="en-IN" sz="2400" b="1" dirty="0">
              <a:solidFill>
                <a:srgbClr val="3366CC"/>
              </a:solidFill>
            </a:endParaRPr>
          </a:p>
          <a:p>
            <a:endParaRPr lang="en-IN" sz="2400" b="1" dirty="0">
              <a:solidFill>
                <a:srgbClr val="3366CC"/>
              </a:solidFill>
            </a:endParaRPr>
          </a:p>
          <a:p>
            <a:endParaRPr lang="en-IN" sz="2400" b="1" dirty="0">
              <a:solidFill>
                <a:srgbClr val="3366CC"/>
              </a:solidFill>
            </a:endParaRPr>
          </a:p>
          <a:p>
            <a:pPr marL="457200" indent="-457200">
              <a:lnSpc>
                <a:spcPct val="150000"/>
              </a:lnSpc>
              <a:buFont typeface="Wingdings" panose="05000000000000000000" pitchFamily="2" charset="2"/>
              <a:buChar char="Ø"/>
            </a:pPr>
            <a:r>
              <a:rPr lang="en-US" sz="2800" dirty="0">
                <a:latin typeface="Roboto Medium"/>
              </a:rPr>
              <a:t>Error Detection and Correction</a:t>
            </a:r>
          </a:p>
          <a:p>
            <a:pPr marL="1110212" lvl="1" indent="-457200">
              <a:lnSpc>
                <a:spcPct val="150000"/>
              </a:lnSpc>
              <a:buFont typeface="Wingdings" panose="05000000000000000000" pitchFamily="2" charset="2"/>
              <a:buChar char="q"/>
            </a:pPr>
            <a:r>
              <a:rPr lang="en-US" sz="2800" dirty="0">
                <a:latin typeface="Roboto Medium"/>
              </a:rPr>
              <a:t>CRC method of Error Detection</a:t>
            </a:r>
          </a:p>
          <a:p>
            <a:pPr marL="457200" indent="-457200">
              <a:lnSpc>
                <a:spcPct val="150000"/>
              </a:lnSpc>
              <a:buFont typeface="Wingdings" panose="05000000000000000000" pitchFamily="2" charset="2"/>
              <a:buChar char="Ø"/>
            </a:pPr>
            <a:r>
              <a:rPr lang="en-US" sz="2800" dirty="0">
                <a:latin typeface="Roboto Medium"/>
              </a:rPr>
              <a:t>Quiz</a:t>
            </a:r>
          </a:p>
          <a:p>
            <a:pPr>
              <a:lnSpc>
                <a:spcPct val="150000"/>
              </a:lnSpc>
            </a:pPr>
            <a:endParaRPr lang="en-US" sz="2800" dirty="0">
              <a:latin typeface="Roboto Medium"/>
            </a:endParaRPr>
          </a:p>
        </p:txBody>
      </p:sp>
    </p:spTree>
    <p:extLst>
      <p:ext uri="{BB962C8B-B14F-4D97-AF65-F5344CB8AC3E}">
        <p14:creationId xmlns:p14="http://schemas.microsoft.com/office/powerpoint/2010/main" val="3457759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1593503"/>
            <a:ext cx="7315200" cy="2677656"/>
          </a:xfrm>
          <a:prstGeom prst="rect">
            <a:avLst/>
          </a:prstGeom>
        </p:spPr>
        <p:txBody>
          <a:bodyPr>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RECAP</a:t>
            </a:r>
          </a:p>
          <a:p>
            <a:pPr marL="457200" indent="-457200">
              <a:lnSpc>
                <a:spcPct val="150000"/>
              </a:lnSpc>
              <a:buFont typeface="Wingdings" panose="05000000000000000000" pitchFamily="2" charset="2"/>
              <a:buChar char="Ø"/>
            </a:pPr>
            <a:r>
              <a:rPr lang="en-US" sz="2800" dirty="0">
                <a:latin typeface="Roboto Medium"/>
              </a:rPr>
              <a:t>Error Detection and Correction</a:t>
            </a:r>
          </a:p>
          <a:p>
            <a:pPr marL="1110212" lvl="1" indent="-457200">
              <a:lnSpc>
                <a:spcPct val="150000"/>
              </a:lnSpc>
              <a:buFont typeface="Wingdings" panose="05000000000000000000" pitchFamily="2" charset="2"/>
              <a:buChar char="q"/>
            </a:pPr>
            <a:r>
              <a:rPr lang="en-US" sz="2800" dirty="0">
                <a:latin typeface="Roboto Medium"/>
              </a:rPr>
              <a:t>CRC method of Error Detection</a:t>
            </a:r>
          </a:p>
          <a:p>
            <a:pPr marL="457200" indent="-457200">
              <a:lnSpc>
                <a:spcPct val="150000"/>
              </a:lnSpc>
              <a:buFont typeface="Wingdings" panose="05000000000000000000" pitchFamily="2" charset="2"/>
              <a:buChar char="Ø"/>
            </a:pPr>
            <a:r>
              <a:rPr lang="en-US" sz="2800" dirty="0">
                <a:latin typeface="Roboto Medium"/>
              </a:rPr>
              <a:t>Quiz</a:t>
            </a:r>
          </a:p>
        </p:txBody>
      </p:sp>
      <p:sp>
        <p:nvSpPr>
          <p:cNvPr id="6" name="Rectangle 5"/>
          <p:cNvSpPr/>
          <p:nvPr/>
        </p:nvSpPr>
        <p:spPr>
          <a:xfrm>
            <a:off x="7696200" y="1593503"/>
            <a:ext cx="7315200" cy="3416320"/>
          </a:xfrm>
          <a:prstGeom prst="rect">
            <a:avLst/>
          </a:prstGeom>
        </p:spPr>
        <p:txBody>
          <a:bodyPr>
            <a:spAutoFit/>
          </a:bodyPr>
          <a:lstStyle/>
          <a:p>
            <a:pPr marL="457200" indent="-457200">
              <a:lnSpc>
                <a:spcPct val="150000"/>
              </a:lnSpc>
              <a:buFont typeface="Wingdings" panose="05000000000000000000" pitchFamily="2" charset="2"/>
              <a:buChar char="Ø"/>
            </a:pPr>
            <a:r>
              <a:rPr lang="en-US" sz="2800" b="1" dirty="0">
                <a:solidFill>
                  <a:srgbClr val="3366CC"/>
                </a:solidFill>
                <a:latin typeface="Roboto Medium"/>
              </a:rPr>
              <a:t>AGENDA</a:t>
            </a:r>
          </a:p>
          <a:p>
            <a:pPr marL="457200" indent="-457200">
              <a:lnSpc>
                <a:spcPct val="150000"/>
              </a:lnSpc>
              <a:buFont typeface="Wingdings" panose="05000000000000000000" pitchFamily="2" charset="2"/>
              <a:buChar char="Ø"/>
            </a:pPr>
            <a:r>
              <a:rPr lang="en-IN" sz="2800" dirty="0">
                <a:latin typeface="Roboto Medium"/>
              </a:rPr>
              <a:t>Stop and wait ARQ</a:t>
            </a:r>
          </a:p>
          <a:p>
            <a:pPr marL="457200" indent="-457200">
              <a:lnSpc>
                <a:spcPct val="150000"/>
              </a:lnSpc>
              <a:buFont typeface="Wingdings" panose="05000000000000000000" pitchFamily="2" charset="2"/>
              <a:buChar char="Ø"/>
            </a:pPr>
            <a:r>
              <a:rPr lang="en-IN" sz="2800" dirty="0">
                <a:latin typeface="Roboto Medium"/>
              </a:rPr>
              <a:t>GO-BACK-N ARQ</a:t>
            </a:r>
          </a:p>
          <a:p>
            <a:pPr marL="457200" indent="-457200">
              <a:lnSpc>
                <a:spcPct val="150000"/>
              </a:lnSpc>
              <a:buFont typeface="Wingdings" panose="05000000000000000000" pitchFamily="2" charset="2"/>
              <a:buChar char="Ø"/>
            </a:pPr>
            <a:r>
              <a:rPr lang="en-US" sz="2800" dirty="0">
                <a:latin typeface="Roboto Medium"/>
              </a:rPr>
              <a:t>Sequence numbers</a:t>
            </a:r>
            <a:r>
              <a:rPr lang="en-IN" sz="2800" dirty="0">
                <a:latin typeface="Roboto Medium"/>
              </a:rPr>
              <a:t> </a:t>
            </a:r>
          </a:p>
          <a:p>
            <a:pPr marL="457200" indent="-457200">
              <a:lnSpc>
                <a:spcPct val="150000"/>
              </a:lnSpc>
              <a:buFont typeface="Wingdings" panose="05000000000000000000" pitchFamily="2" charset="2"/>
              <a:buChar char="Ø"/>
            </a:pPr>
            <a:r>
              <a:rPr lang="en-US" sz="2800" dirty="0">
                <a:latin typeface="Roboto Medium"/>
              </a:rPr>
              <a:t>Quiz</a:t>
            </a:r>
          </a:p>
        </p:txBody>
      </p:sp>
      <p:sp>
        <p:nvSpPr>
          <p:cNvPr id="7" name="Rectangle 6"/>
          <p:cNvSpPr/>
          <p:nvPr/>
        </p:nvSpPr>
        <p:spPr>
          <a:xfrm>
            <a:off x="986589" y="685800"/>
            <a:ext cx="2600392" cy="584775"/>
          </a:xfrm>
          <a:prstGeom prst="rect">
            <a:avLst/>
          </a:prstGeom>
        </p:spPr>
        <p:txBody>
          <a:bodyPr wrap="none">
            <a:spAutoFit/>
          </a:bodyPr>
          <a:lstStyle/>
          <a:p>
            <a:r>
              <a:rPr lang="en-US" sz="3200" b="1" dirty="0">
                <a:solidFill>
                  <a:srgbClr val="3366CC"/>
                </a:solidFill>
                <a:latin typeface="Roboto Medium"/>
              </a:rPr>
              <a:t>LECTURE 5:</a:t>
            </a:r>
            <a:endParaRPr lang="en-IN" sz="3200" b="1" dirty="0">
              <a:solidFill>
                <a:srgbClr val="3366CC"/>
              </a:solidFill>
            </a:endParaRPr>
          </a:p>
        </p:txBody>
      </p:sp>
    </p:spTree>
    <p:extLst>
      <p:ext uri="{BB962C8B-B14F-4D97-AF65-F5344CB8AC3E}">
        <p14:creationId xmlns:p14="http://schemas.microsoft.com/office/powerpoint/2010/main" val="922388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AE813C-9EEC-CF00-3967-7653502AC2C5}"/>
              </a:ext>
            </a:extLst>
          </p:cNvPr>
          <p:cNvSpPr>
            <a:spLocks noGrp="1"/>
          </p:cNvSpPr>
          <p:nvPr>
            <p:ph type="body" sz="quarter" idx="17"/>
          </p:nvPr>
        </p:nvSpPr>
        <p:spPr>
          <a:xfrm>
            <a:off x="990600" y="533400"/>
            <a:ext cx="13307078" cy="1036915"/>
          </a:xfrm>
        </p:spPr>
        <p:txBody>
          <a:bodyPr/>
          <a:lstStyle/>
          <a:p>
            <a:r>
              <a:rPr lang="en-IN" sz="3600" b="1" dirty="0">
                <a:solidFill>
                  <a:srgbClr val="FF0000"/>
                </a:solidFill>
              </a:rPr>
              <a:t>Channel Allocation Problem</a:t>
            </a:r>
          </a:p>
          <a:p>
            <a:endParaRPr lang="en-IN" dirty="0"/>
          </a:p>
        </p:txBody>
      </p:sp>
      <p:sp>
        <p:nvSpPr>
          <p:cNvPr id="4" name="Media Placeholder 3">
            <a:extLst>
              <a:ext uri="{FF2B5EF4-FFF2-40B4-BE49-F238E27FC236}">
                <a16:creationId xmlns:a16="http://schemas.microsoft.com/office/drawing/2014/main" id="{F4699809-1F9B-EDAD-5F0B-3538E4BF8AE6}"/>
              </a:ext>
            </a:extLst>
          </p:cNvPr>
          <p:cNvSpPr>
            <a:spLocks noGrp="1"/>
          </p:cNvSpPr>
          <p:nvPr>
            <p:ph type="media" sz="quarter" idx="19"/>
          </p:nvPr>
        </p:nvSpPr>
        <p:spPr>
          <a:xfrm>
            <a:off x="661988" y="1570314"/>
            <a:ext cx="13306424" cy="5211485"/>
          </a:xfrm>
        </p:spPr>
        <p:txBody>
          <a:bodyPr/>
          <a:lstStyle/>
          <a:p>
            <a:pPr algn="just"/>
            <a:r>
              <a:rPr lang="en-US" dirty="0"/>
              <a:t>The channel allocation problem in computer networks involves distributing a single communication channel among multiple users to ensure efficient and interference-free communication.</a:t>
            </a:r>
          </a:p>
          <a:p>
            <a:pPr algn="just"/>
            <a:r>
              <a:rPr lang="en-US" dirty="0"/>
              <a:t>The network channel may be a single cable or optical fiber connecting multiple nodes, or a portion of the wireless spectrum. </a:t>
            </a:r>
          </a:p>
          <a:p>
            <a:pPr algn="just"/>
            <a:r>
              <a:rPr lang="en-US" dirty="0"/>
              <a:t>Channel allocation algorithms allocate the wired channels and bandwidths to the users, who may be base stations, access points or terminal equipment.</a:t>
            </a:r>
            <a:endParaRPr lang="en-IN" dirty="0"/>
          </a:p>
        </p:txBody>
      </p:sp>
    </p:spTree>
    <p:extLst>
      <p:ext uri="{BB962C8B-B14F-4D97-AF65-F5344CB8AC3E}">
        <p14:creationId xmlns:p14="http://schemas.microsoft.com/office/powerpoint/2010/main" val="1305170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6D8576-6097-DDBE-C5EE-46F1D988E5F5}"/>
              </a:ext>
            </a:extLst>
          </p:cNvPr>
          <p:cNvSpPr>
            <a:spLocks noGrp="1"/>
          </p:cNvSpPr>
          <p:nvPr>
            <p:ph type="body" sz="quarter" idx="17"/>
          </p:nvPr>
        </p:nvSpPr>
        <p:spPr>
          <a:xfrm>
            <a:off x="748012" y="533400"/>
            <a:ext cx="13307078" cy="1036915"/>
          </a:xfrm>
        </p:spPr>
        <p:txBody>
          <a:bodyPr/>
          <a:lstStyle/>
          <a:p>
            <a:r>
              <a:rPr lang="en-IN" dirty="0">
                <a:solidFill>
                  <a:srgbClr val="FF0000"/>
                </a:solidFill>
              </a:rPr>
              <a:t>Channel Allocation Schemes</a:t>
            </a:r>
          </a:p>
          <a:p>
            <a:endParaRPr lang="en-IN" dirty="0"/>
          </a:p>
        </p:txBody>
      </p:sp>
      <p:sp>
        <p:nvSpPr>
          <p:cNvPr id="4" name="Media Placeholder 3">
            <a:extLst>
              <a:ext uri="{FF2B5EF4-FFF2-40B4-BE49-F238E27FC236}">
                <a16:creationId xmlns:a16="http://schemas.microsoft.com/office/drawing/2014/main" id="{1C1E0AF5-A6F4-DF92-2750-2BF8DD679C87}"/>
              </a:ext>
            </a:extLst>
          </p:cNvPr>
          <p:cNvSpPr>
            <a:spLocks noGrp="1"/>
          </p:cNvSpPr>
          <p:nvPr>
            <p:ph type="media" sz="quarter" idx="19"/>
          </p:nvPr>
        </p:nvSpPr>
        <p:spPr>
          <a:xfrm>
            <a:off x="749584" y="1550117"/>
            <a:ext cx="13306424" cy="4491990"/>
          </a:xfrm>
        </p:spPr>
        <p:txBody>
          <a:bodyPr/>
          <a:lstStyle/>
          <a:p>
            <a:pPr marL="0" indent="0">
              <a:buNone/>
            </a:pPr>
            <a:r>
              <a:rPr lang="en-US" dirty="0"/>
              <a:t>Channel Allocation may be done using two schemes</a:t>
            </a:r>
          </a:p>
          <a:p>
            <a:r>
              <a:rPr lang="en-US" dirty="0"/>
              <a:t>Static Channel Allocation</a:t>
            </a:r>
          </a:p>
          <a:p>
            <a:r>
              <a:rPr lang="en-US" dirty="0"/>
              <a:t>Dynamic Channel Allocation</a:t>
            </a:r>
          </a:p>
          <a:p>
            <a:endParaRPr lang="en-IN" dirty="0"/>
          </a:p>
        </p:txBody>
      </p:sp>
    </p:spTree>
    <p:extLst>
      <p:ext uri="{BB962C8B-B14F-4D97-AF65-F5344CB8AC3E}">
        <p14:creationId xmlns:p14="http://schemas.microsoft.com/office/powerpoint/2010/main" val="601423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A5A0FC-224F-CBC5-CE40-CA20E6853275}"/>
              </a:ext>
            </a:extLst>
          </p:cNvPr>
          <p:cNvSpPr>
            <a:spLocks noGrp="1"/>
          </p:cNvSpPr>
          <p:nvPr>
            <p:ph type="body" sz="quarter" idx="17"/>
          </p:nvPr>
        </p:nvSpPr>
        <p:spPr>
          <a:xfrm>
            <a:off x="766109" y="533400"/>
            <a:ext cx="13307078" cy="1036915"/>
          </a:xfrm>
        </p:spPr>
        <p:txBody>
          <a:bodyPr/>
          <a:lstStyle/>
          <a:p>
            <a:r>
              <a:rPr lang="en-IN" sz="3600" dirty="0">
                <a:solidFill>
                  <a:srgbClr val="FF0000"/>
                </a:solidFill>
              </a:rPr>
              <a:t>Static Channel Allocation</a:t>
            </a:r>
          </a:p>
          <a:p>
            <a:endParaRPr lang="en-IN" dirty="0"/>
          </a:p>
        </p:txBody>
      </p:sp>
      <p:sp>
        <p:nvSpPr>
          <p:cNvPr id="4" name="Media Placeholder 3">
            <a:extLst>
              <a:ext uri="{FF2B5EF4-FFF2-40B4-BE49-F238E27FC236}">
                <a16:creationId xmlns:a16="http://schemas.microsoft.com/office/drawing/2014/main" id="{FA574B2F-BE84-4624-67BF-5D27B9ADE319}"/>
              </a:ext>
            </a:extLst>
          </p:cNvPr>
          <p:cNvSpPr>
            <a:spLocks noGrp="1"/>
          </p:cNvSpPr>
          <p:nvPr>
            <p:ph type="media" sz="quarter" idx="19"/>
          </p:nvPr>
        </p:nvSpPr>
        <p:spPr>
          <a:xfrm>
            <a:off x="838200" y="914400"/>
            <a:ext cx="13635691" cy="6781800"/>
          </a:xfrm>
        </p:spPr>
        <p:txBody>
          <a:bodyPr/>
          <a:lstStyle/>
          <a:p>
            <a:pPr marL="0" indent="0" algn="just">
              <a:lnSpc>
                <a:spcPct val="150000"/>
              </a:lnSpc>
              <a:buNone/>
            </a:pPr>
            <a:r>
              <a:rPr lang="en-US" sz="2800" dirty="0"/>
              <a:t>In static channel allocation, the channel's bandwidth is divided into fixed portions, each assigned to a specific user. This method uses </a:t>
            </a:r>
            <a:r>
              <a:rPr lang="en-US" sz="2800" b="1" dirty="0">
                <a:solidFill>
                  <a:srgbClr val="FF0000"/>
                </a:solidFill>
              </a:rPr>
              <a:t>Frequency Division Multiplexing (FDM)</a:t>
            </a:r>
            <a:r>
              <a:rPr lang="en-US" sz="2800" dirty="0">
                <a:solidFill>
                  <a:srgbClr val="FF0000"/>
                </a:solidFill>
              </a:rPr>
              <a:t>, </a:t>
            </a:r>
            <a:r>
              <a:rPr lang="en-US" sz="2800" dirty="0"/>
              <a:t>where the frequency channel is split into equal-sized sub-channels, and each user gets one sub-channel. This approach ensures no interference between users since each has a private frequency band.</a:t>
            </a:r>
          </a:p>
          <a:p>
            <a:pPr marL="0" indent="0" algn="just">
              <a:lnSpc>
                <a:spcPct val="150000"/>
              </a:lnSpc>
              <a:buNone/>
            </a:pPr>
            <a:r>
              <a:rPr lang="en-US" sz="2800" dirty="0"/>
              <a:t>However, static allocation has significant </a:t>
            </a:r>
            <a:r>
              <a:rPr lang="en-US" sz="2800" dirty="0">
                <a:solidFill>
                  <a:srgbClr val="FF0000"/>
                </a:solidFill>
              </a:rPr>
              <a:t>drawbacks</a:t>
            </a:r>
            <a:r>
              <a:rPr lang="en-US" sz="2800" dirty="0"/>
              <a:t>:</a:t>
            </a:r>
          </a:p>
          <a:p>
            <a:pPr algn="just">
              <a:lnSpc>
                <a:spcPct val="150000"/>
              </a:lnSpc>
            </a:pPr>
            <a:r>
              <a:rPr lang="en-US" sz="2800" b="1" dirty="0">
                <a:solidFill>
                  <a:srgbClr val="FF0000"/>
                </a:solidFill>
              </a:rPr>
              <a:t>Inefficiency with Variable Users</a:t>
            </a:r>
            <a:r>
              <a:rPr lang="en-US" sz="2800" dirty="0"/>
              <a:t>: It is not suitable for networks with a large number of users or variable bandwidth requirements.</a:t>
            </a:r>
          </a:p>
          <a:p>
            <a:pPr algn="just">
              <a:lnSpc>
                <a:spcPct val="150000"/>
              </a:lnSpc>
            </a:pPr>
            <a:r>
              <a:rPr lang="en-US" sz="2800" b="1" dirty="0">
                <a:solidFill>
                  <a:srgbClr val="FF0000"/>
                </a:solidFill>
              </a:rPr>
              <a:t>Wasted Bandwidth</a:t>
            </a:r>
            <a:r>
              <a:rPr lang="en-US" sz="2800" dirty="0"/>
              <a:t>: If some users are inactive, their allocated bandwidth remains unused, leading to inefficiency.</a:t>
            </a:r>
          </a:p>
          <a:p>
            <a:endParaRPr lang="en-IN" dirty="0"/>
          </a:p>
        </p:txBody>
      </p:sp>
    </p:spTree>
    <p:extLst>
      <p:ext uri="{BB962C8B-B14F-4D97-AF65-F5344CB8AC3E}">
        <p14:creationId xmlns:p14="http://schemas.microsoft.com/office/powerpoint/2010/main" val="1081695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034FF4-0617-321C-052C-9561609AE12C}"/>
              </a:ext>
            </a:extLst>
          </p:cNvPr>
          <p:cNvSpPr>
            <a:spLocks noGrp="1"/>
          </p:cNvSpPr>
          <p:nvPr>
            <p:ph type="body" sz="quarter" idx="17"/>
          </p:nvPr>
        </p:nvSpPr>
        <p:spPr>
          <a:xfrm>
            <a:off x="731487" y="533400"/>
            <a:ext cx="13307078" cy="1036915"/>
          </a:xfrm>
        </p:spPr>
        <p:txBody>
          <a:bodyPr/>
          <a:lstStyle/>
          <a:p>
            <a:r>
              <a:rPr lang="en-IN" sz="3600" dirty="0">
                <a:solidFill>
                  <a:srgbClr val="FF0000"/>
                </a:solidFill>
              </a:rPr>
              <a:t>Dynamic Channel Allocation</a:t>
            </a:r>
          </a:p>
          <a:p>
            <a:endParaRPr lang="en-IN" dirty="0"/>
          </a:p>
        </p:txBody>
      </p:sp>
      <p:sp>
        <p:nvSpPr>
          <p:cNvPr id="4" name="Media Placeholder 3">
            <a:extLst>
              <a:ext uri="{FF2B5EF4-FFF2-40B4-BE49-F238E27FC236}">
                <a16:creationId xmlns:a16="http://schemas.microsoft.com/office/drawing/2014/main" id="{72F8BEB3-E061-EC99-D8BB-4728555E8180}"/>
              </a:ext>
            </a:extLst>
          </p:cNvPr>
          <p:cNvSpPr>
            <a:spLocks noGrp="1"/>
          </p:cNvSpPr>
          <p:nvPr>
            <p:ph type="media" sz="quarter" idx="19"/>
          </p:nvPr>
        </p:nvSpPr>
        <p:spPr>
          <a:xfrm>
            <a:off x="732141" y="1295400"/>
            <a:ext cx="13306424" cy="4491990"/>
          </a:xfrm>
        </p:spPr>
        <p:txBody>
          <a:bodyPr/>
          <a:lstStyle/>
          <a:p>
            <a:r>
              <a:rPr lang="en-US" dirty="0"/>
              <a:t>In dynamic channel allocation scheme, frequency bands are not </a:t>
            </a:r>
            <a:r>
              <a:rPr lang="en-US" dirty="0">
                <a:solidFill>
                  <a:srgbClr val="FF0000"/>
                </a:solidFill>
              </a:rPr>
              <a:t>permanently assigned to the users</a:t>
            </a:r>
            <a:r>
              <a:rPr lang="en-US" dirty="0"/>
              <a:t>. </a:t>
            </a:r>
          </a:p>
          <a:p>
            <a:r>
              <a:rPr lang="en-US" dirty="0"/>
              <a:t>Instead channels are </a:t>
            </a:r>
            <a:r>
              <a:rPr lang="en-US" dirty="0">
                <a:solidFill>
                  <a:srgbClr val="FF0000"/>
                </a:solidFill>
              </a:rPr>
              <a:t>allotted to users dynamically </a:t>
            </a:r>
            <a:r>
              <a:rPr lang="en-US" dirty="0"/>
              <a:t>as needed, from a central pool. The allocation is done considering a number of parameters so that transmission interference is minimized.</a:t>
            </a:r>
          </a:p>
          <a:p>
            <a:r>
              <a:rPr lang="en-US" dirty="0"/>
              <a:t>This allocation scheme </a:t>
            </a:r>
            <a:r>
              <a:rPr lang="en-US" dirty="0" err="1"/>
              <a:t>optimises</a:t>
            </a:r>
            <a:r>
              <a:rPr lang="en-US" dirty="0"/>
              <a:t> bandwidth usage and results is faster transmissions.</a:t>
            </a:r>
          </a:p>
          <a:p>
            <a:pPr marL="0" indent="0">
              <a:buNone/>
            </a:pPr>
            <a:r>
              <a:rPr lang="en-US" dirty="0"/>
              <a:t>Dynamic allocation can be further </a:t>
            </a:r>
            <a:r>
              <a:rPr lang="en-US" dirty="0">
                <a:solidFill>
                  <a:srgbClr val="FF0000"/>
                </a:solidFill>
              </a:rPr>
              <a:t>divided into 2 types</a:t>
            </a:r>
            <a:r>
              <a:rPr lang="en-US" dirty="0"/>
              <a:t>:</a:t>
            </a:r>
          </a:p>
          <a:p>
            <a:r>
              <a:rPr lang="en-US" b="1" dirty="0">
                <a:solidFill>
                  <a:srgbClr val="FF0000"/>
                </a:solidFill>
              </a:rPr>
              <a:t>Centralized Allocation</a:t>
            </a:r>
            <a:r>
              <a:rPr lang="en-US" dirty="0">
                <a:solidFill>
                  <a:srgbClr val="FF0000"/>
                </a:solidFill>
              </a:rPr>
              <a:t>: </a:t>
            </a:r>
            <a:r>
              <a:rPr lang="en-US" dirty="0"/>
              <a:t>A central authority manages the allocation of channels.</a:t>
            </a:r>
          </a:p>
          <a:p>
            <a:r>
              <a:rPr lang="en-US" b="1" dirty="0">
                <a:solidFill>
                  <a:srgbClr val="FF0000"/>
                </a:solidFill>
              </a:rPr>
              <a:t>Distributed Allocation</a:t>
            </a:r>
            <a:r>
              <a:rPr lang="en-US" dirty="0">
                <a:solidFill>
                  <a:srgbClr val="FF0000"/>
                </a:solidFill>
              </a:rPr>
              <a:t>: </a:t>
            </a:r>
            <a:r>
              <a:rPr lang="en-US" dirty="0"/>
              <a:t>Allocation decisions are made locally by the users or devices</a:t>
            </a:r>
            <a:br>
              <a:rPr lang="en-US" b="1" baseline="30000" dirty="0"/>
            </a:br>
            <a:endParaRPr lang="en-US" dirty="0"/>
          </a:p>
          <a:p>
            <a:pPr marL="0" indent="0">
              <a:buNone/>
            </a:pPr>
            <a:endParaRPr lang="en-IN" dirty="0"/>
          </a:p>
        </p:txBody>
      </p:sp>
    </p:spTree>
    <p:extLst>
      <p:ext uri="{BB962C8B-B14F-4D97-AF65-F5344CB8AC3E}">
        <p14:creationId xmlns:p14="http://schemas.microsoft.com/office/powerpoint/2010/main" val="1961326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289FBF-2576-B564-8E7D-13FF5102AD0D}"/>
              </a:ext>
            </a:extLst>
          </p:cNvPr>
          <p:cNvSpPr>
            <a:spLocks noGrp="1"/>
          </p:cNvSpPr>
          <p:nvPr>
            <p:ph type="body" sz="quarter" idx="17"/>
          </p:nvPr>
        </p:nvSpPr>
        <p:spPr>
          <a:xfrm>
            <a:off x="838200" y="381000"/>
            <a:ext cx="13307078" cy="1036915"/>
          </a:xfrm>
        </p:spPr>
        <p:txBody>
          <a:bodyPr/>
          <a:lstStyle/>
          <a:p>
            <a:r>
              <a:rPr lang="en-US" sz="3200" b="1" dirty="0">
                <a:solidFill>
                  <a:srgbClr val="FF0000"/>
                </a:solidFill>
              </a:rPr>
              <a:t>Assumptions in Dynamic Channel Allocation</a:t>
            </a:r>
          </a:p>
          <a:p>
            <a:endParaRPr lang="en-IN" dirty="0"/>
          </a:p>
        </p:txBody>
      </p:sp>
      <p:sp>
        <p:nvSpPr>
          <p:cNvPr id="4" name="Media Placeholder 3">
            <a:extLst>
              <a:ext uri="{FF2B5EF4-FFF2-40B4-BE49-F238E27FC236}">
                <a16:creationId xmlns:a16="http://schemas.microsoft.com/office/drawing/2014/main" id="{5633D933-1A0E-963E-39AD-98A0771F8E00}"/>
              </a:ext>
            </a:extLst>
          </p:cNvPr>
          <p:cNvSpPr>
            <a:spLocks noGrp="1"/>
          </p:cNvSpPr>
          <p:nvPr>
            <p:ph type="media" sz="quarter" idx="19"/>
          </p:nvPr>
        </p:nvSpPr>
        <p:spPr>
          <a:xfrm>
            <a:off x="1066800" y="1143000"/>
            <a:ext cx="13306424" cy="6477000"/>
          </a:xfrm>
        </p:spPr>
        <p:txBody>
          <a:bodyPr/>
          <a:lstStyle/>
          <a:p>
            <a:pPr marL="0" indent="0">
              <a:lnSpc>
                <a:spcPct val="150000"/>
              </a:lnSpc>
              <a:buNone/>
            </a:pPr>
            <a:r>
              <a:rPr lang="en-US" sz="2800" dirty="0"/>
              <a:t>Dynamic channel allocation operates under several assumptions:</a:t>
            </a:r>
          </a:p>
          <a:p>
            <a:pPr marL="0" indent="0">
              <a:lnSpc>
                <a:spcPct val="150000"/>
              </a:lnSpc>
              <a:buNone/>
            </a:pPr>
            <a:endParaRPr lang="en-US" sz="2800" dirty="0"/>
          </a:p>
          <a:p>
            <a:pPr algn="just"/>
            <a:r>
              <a:rPr lang="en-US" sz="2800" b="1" dirty="0">
                <a:solidFill>
                  <a:srgbClr val="FF0000"/>
                </a:solidFill>
              </a:rPr>
              <a:t>Independent Traffic</a:t>
            </a:r>
            <a:r>
              <a:rPr lang="en-US" sz="2800" dirty="0"/>
              <a:t>: Each station independently generates frames for transmission.</a:t>
            </a:r>
          </a:p>
          <a:p>
            <a:pPr algn="just"/>
            <a:r>
              <a:rPr lang="en-US" sz="2800" b="1" dirty="0">
                <a:solidFill>
                  <a:srgbClr val="FF0000"/>
                </a:solidFill>
              </a:rPr>
              <a:t>Single Channel</a:t>
            </a:r>
            <a:r>
              <a:rPr lang="en-US" sz="2800" dirty="0"/>
              <a:t>: All stations share a single channel for sending and receiving data.</a:t>
            </a:r>
          </a:p>
          <a:p>
            <a:pPr algn="just"/>
            <a:r>
              <a:rPr lang="en-US" sz="2800" b="1" dirty="0">
                <a:solidFill>
                  <a:srgbClr val="FF0000"/>
                </a:solidFill>
              </a:rPr>
              <a:t>Observable Collisions</a:t>
            </a:r>
            <a:r>
              <a:rPr lang="en-US" sz="2800" dirty="0"/>
              <a:t>: Collisions are detectable, and collided frames must be retransmitted.</a:t>
            </a:r>
          </a:p>
          <a:p>
            <a:pPr algn="just"/>
            <a:r>
              <a:rPr lang="en-US" sz="2800" b="1" dirty="0">
                <a:solidFill>
                  <a:srgbClr val="FF0000"/>
                </a:solidFill>
              </a:rPr>
              <a:t>Continuous or Slotted Time</a:t>
            </a:r>
            <a:r>
              <a:rPr lang="en-US" sz="2800" dirty="0"/>
              <a:t>: Time can be divided into slots, and frame transmission starts at the beginning of a slot.</a:t>
            </a:r>
          </a:p>
          <a:p>
            <a:pPr algn="just"/>
            <a:r>
              <a:rPr lang="en-US" sz="2800" b="1" dirty="0">
                <a:solidFill>
                  <a:srgbClr val="FF0000"/>
                </a:solidFill>
              </a:rPr>
              <a:t>Carrier Sense or No Carrier Sense</a:t>
            </a:r>
            <a:r>
              <a:rPr lang="en-US" sz="2800" dirty="0"/>
              <a:t>: Stations can sense if the channel is busy before transmitting</a:t>
            </a:r>
          </a:p>
          <a:p>
            <a:pPr marL="0" indent="0">
              <a:buNone/>
            </a:pPr>
            <a:endParaRPr lang="en-IN" dirty="0"/>
          </a:p>
        </p:txBody>
      </p:sp>
    </p:spTree>
    <p:extLst>
      <p:ext uri="{BB962C8B-B14F-4D97-AF65-F5344CB8AC3E}">
        <p14:creationId xmlns:p14="http://schemas.microsoft.com/office/powerpoint/2010/main" val="16919232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762000" y="1447800"/>
            <a:ext cx="12954001" cy="6367816"/>
          </a:xfrm>
        </p:spPr>
        <p:txBody>
          <a:bodyPr/>
          <a:lstStyle/>
          <a:p>
            <a:pPr marL="457200" indent="-457200" algn="just">
              <a:buFont typeface="Wingdings" panose="05000000000000000000" pitchFamily="2" charset="2"/>
              <a:buChar char="Ø"/>
            </a:pPr>
            <a:r>
              <a:rPr lang="en-US" sz="2800" dirty="0"/>
              <a:t>Error detection is one of the responsibilities of data link layer.</a:t>
            </a:r>
          </a:p>
          <a:p>
            <a:pPr marL="457200" indent="-457200" algn="just">
              <a:buFont typeface="Wingdings" panose="05000000000000000000" pitchFamily="2" charset="2"/>
              <a:buChar char="Ø"/>
            </a:pPr>
            <a:r>
              <a:rPr lang="en-US" sz="2800" dirty="0"/>
              <a:t> If any error is detected in the transmission, specified frames are retransmitted. This process is called Automatic Repeat Request. </a:t>
            </a:r>
          </a:p>
          <a:p>
            <a:pPr marL="457200" indent="-457200" algn="just">
              <a:buFont typeface="Wingdings" panose="05000000000000000000" pitchFamily="2" charset="2"/>
              <a:buChar char="Ø"/>
            </a:pPr>
            <a:r>
              <a:rPr lang="en-US" sz="2800" dirty="0"/>
              <a:t>The set of rules that will determine the operations for the sender and the receiver are named the ARQ protocols. </a:t>
            </a:r>
          </a:p>
          <a:p>
            <a:pPr marL="0" indent="0" algn="just">
              <a:buNone/>
            </a:pPr>
            <a:r>
              <a:rPr lang="en-US" sz="2800" dirty="0"/>
              <a:t> Three Commonly used ARQ Protocols are: </a:t>
            </a:r>
          </a:p>
          <a:p>
            <a:pPr algn="just"/>
            <a:r>
              <a:rPr lang="en-US" sz="2800" dirty="0"/>
              <a:t> Stop and Wait ARQ </a:t>
            </a:r>
          </a:p>
          <a:p>
            <a:pPr algn="just"/>
            <a:r>
              <a:rPr lang="en-US" sz="2800" dirty="0"/>
              <a:t> Go Back N ARQ </a:t>
            </a:r>
          </a:p>
          <a:p>
            <a:pPr algn="just"/>
            <a:r>
              <a:rPr lang="en-US" sz="2800" dirty="0"/>
              <a:t> Selective Repeat ARQ</a:t>
            </a:r>
            <a:endParaRPr lang="en-IN" sz="2800" dirty="0"/>
          </a:p>
        </p:txBody>
      </p:sp>
      <p:sp>
        <p:nvSpPr>
          <p:cNvPr id="4" name="Title 3"/>
          <p:cNvSpPr>
            <a:spLocks noGrp="1"/>
          </p:cNvSpPr>
          <p:nvPr>
            <p:ph type="title"/>
          </p:nvPr>
        </p:nvSpPr>
        <p:spPr>
          <a:xfrm>
            <a:off x="762000" y="533400"/>
            <a:ext cx="11811000" cy="591857"/>
          </a:xfrm>
        </p:spPr>
        <p:txBody>
          <a:bodyPr/>
          <a:lstStyle/>
          <a:p>
            <a:r>
              <a:rPr lang="en-US" sz="3200" b="1" dirty="0">
                <a:solidFill>
                  <a:srgbClr val="3366CC"/>
                </a:solidFill>
              </a:rPr>
              <a:t>ARQ Protocols (Automatic Repeat Request):</a:t>
            </a:r>
            <a:endParaRPr lang="en-IN" sz="3200" b="1" dirty="0">
              <a:solidFill>
                <a:srgbClr val="3366CC"/>
              </a:solidFill>
            </a:endParaRPr>
          </a:p>
        </p:txBody>
      </p:sp>
    </p:spTree>
    <p:extLst>
      <p:ext uri="{BB962C8B-B14F-4D97-AF65-F5344CB8AC3E}">
        <p14:creationId xmlns:p14="http://schemas.microsoft.com/office/powerpoint/2010/main" val="322106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828800"/>
            <a:ext cx="13716000" cy="3898503"/>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sz="2800" dirty="0">
                <a:latin typeface="Roboto Medium"/>
              </a:rPr>
              <a:t>Data Link Layer is the second layer of OSI Layered Model. </a:t>
            </a:r>
          </a:p>
          <a:p>
            <a:pPr marL="457200" indent="-457200">
              <a:lnSpc>
                <a:spcPct val="150000"/>
              </a:lnSpc>
              <a:buFont typeface="Wingdings" panose="05000000000000000000" pitchFamily="2" charset="2"/>
              <a:buChar char="Ø"/>
            </a:pPr>
            <a:r>
              <a:rPr lang="en-US" sz="2800" dirty="0">
                <a:latin typeface="Roboto Medium"/>
              </a:rPr>
              <a:t>Data link layer is responsible for converting data stream to signals bit by bit and to send that over the underlying hardware. </a:t>
            </a:r>
          </a:p>
          <a:p>
            <a:pPr marL="457200" indent="-457200">
              <a:lnSpc>
                <a:spcPct val="150000"/>
              </a:lnSpc>
              <a:buFont typeface="Wingdings" panose="05000000000000000000" pitchFamily="2" charset="2"/>
              <a:buChar char="Ø"/>
            </a:pPr>
            <a:r>
              <a:rPr lang="en-US" sz="2800" dirty="0">
                <a:latin typeface="Roboto Medium"/>
              </a:rPr>
              <a:t>At the receiving end, Data link layer picks up data from hardware which are in the form of electrical signals assembles them in a recognizable frame format, and hands over to upper layer</a:t>
            </a:r>
          </a:p>
        </p:txBody>
      </p:sp>
    </p:spTree>
    <p:extLst>
      <p:ext uri="{BB962C8B-B14F-4D97-AF65-F5344CB8AC3E}">
        <p14:creationId xmlns:p14="http://schemas.microsoft.com/office/powerpoint/2010/main" val="32179364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533400"/>
            <a:ext cx="11811000" cy="591857"/>
          </a:xfrm>
        </p:spPr>
        <p:txBody>
          <a:bodyPr/>
          <a:lstStyle/>
          <a:p>
            <a:r>
              <a:rPr lang="en-US" sz="3200" b="1" dirty="0">
                <a:solidFill>
                  <a:srgbClr val="3366CC"/>
                </a:solidFill>
              </a:rPr>
              <a:t>ARQ Protocols (Automatic Repeat Request):</a:t>
            </a:r>
            <a:endParaRPr lang="en-IN" sz="3200" b="1" dirty="0">
              <a:solidFill>
                <a:srgbClr val="3366CC"/>
              </a:solidFill>
            </a:endParaRPr>
          </a:p>
        </p:txBody>
      </p:sp>
      <p:pic>
        <p:nvPicPr>
          <p:cNvPr id="7" name="Picture 6">
            <a:extLst>
              <a:ext uri="{FF2B5EF4-FFF2-40B4-BE49-F238E27FC236}">
                <a16:creationId xmlns:a16="http://schemas.microsoft.com/office/drawing/2014/main" id="{C3E36526-4350-45FC-98B9-EF60FC58B69C}"/>
              </a:ext>
            </a:extLst>
          </p:cNvPr>
          <p:cNvPicPr>
            <a:picLocks noChangeAspect="1"/>
          </p:cNvPicPr>
          <p:nvPr/>
        </p:nvPicPr>
        <p:blipFill>
          <a:blip r:embed="rId2"/>
          <a:stretch>
            <a:fillRect/>
          </a:stretch>
        </p:blipFill>
        <p:spPr>
          <a:xfrm>
            <a:off x="2209800" y="1676400"/>
            <a:ext cx="9829800" cy="5250224"/>
          </a:xfrm>
          <a:prstGeom prst="rect">
            <a:avLst/>
          </a:prstGeom>
        </p:spPr>
      </p:pic>
    </p:spTree>
    <p:extLst>
      <p:ext uri="{BB962C8B-B14F-4D97-AF65-F5344CB8AC3E}">
        <p14:creationId xmlns:p14="http://schemas.microsoft.com/office/powerpoint/2010/main" val="2380331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B53CD-8945-3C7E-7E10-78F98F0F800B}"/>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AC2705AE-E804-60FF-5A4F-2BEF83B5EEB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BA3D281C-0A5A-C0C3-7FC6-A8DA28C35D7B}"/>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7453B30C-7FAF-E437-5CE1-CA88B9DD9B7C}"/>
              </a:ext>
            </a:extLst>
          </p:cNvPr>
          <p:cNvPicPr>
            <a:picLocks noChangeAspect="1"/>
          </p:cNvPicPr>
          <p:nvPr/>
        </p:nvPicPr>
        <p:blipFill>
          <a:blip r:embed="rId2"/>
          <a:stretch>
            <a:fillRect/>
          </a:stretch>
        </p:blipFill>
        <p:spPr>
          <a:xfrm>
            <a:off x="276908" y="228600"/>
            <a:ext cx="14269785" cy="6858000"/>
          </a:xfrm>
          <a:prstGeom prst="rect">
            <a:avLst/>
          </a:prstGeom>
        </p:spPr>
      </p:pic>
    </p:spTree>
    <p:extLst>
      <p:ext uri="{BB962C8B-B14F-4D97-AF65-F5344CB8AC3E}">
        <p14:creationId xmlns:p14="http://schemas.microsoft.com/office/powerpoint/2010/main" val="3010727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8D00E-C061-A29D-087C-5984DB763B01}"/>
              </a:ext>
            </a:extLst>
          </p:cNvPr>
          <p:cNvSpPr>
            <a:spLocks noGrp="1"/>
          </p:cNvSpPr>
          <p:nvPr>
            <p:ph type="body" sz="quarter" idx="17"/>
          </p:nvPr>
        </p:nvSpPr>
        <p:spPr>
          <a:xfrm>
            <a:off x="1066800" y="762000"/>
            <a:ext cx="6135082" cy="5183232"/>
          </a:xfrm>
        </p:spPr>
        <p:txBody>
          <a:bodyPr/>
          <a:lstStyle/>
          <a:p>
            <a:pPr marL="0" indent="0">
              <a:buNone/>
            </a:pPr>
            <a:r>
              <a:rPr lang="en-US" b="1" dirty="0">
                <a:solidFill>
                  <a:srgbClr val="FF0000"/>
                </a:solidFill>
              </a:rPr>
              <a:t>Noisy Channel</a:t>
            </a:r>
          </a:p>
          <a:p>
            <a:pPr marL="0" indent="0">
              <a:buNone/>
            </a:pPr>
            <a:r>
              <a:rPr lang="en-US" dirty="0"/>
              <a:t>A communication channel where </a:t>
            </a:r>
            <a:r>
              <a:rPr lang="en-US" b="1" dirty="0"/>
              <a:t>errors</a:t>
            </a:r>
            <a:r>
              <a:rPr lang="en-US" dirty="0"/>
              <a:t> or </a:t>
            </a:r>
            <a:r>
              <a:rPr lang="en-US" b="1" dirty="0"/>
              <a:t>distortions</a:t>
            </a:r>
            <a:r>
              <a:rPr lang="en-US" dirty="0"/>
              <a:t> can occur during data transmission.</a:t>
            </a:r>
          </a:p>
          <a:p>
            <a:pPr marL="0" indent="0">
              <a:buNone/>
            </a:pPr>
            <a:r>
              <a:rPr lang="en-US" b="1" dirty="0">
                <a:solidFill>
                  <a:srgbClr val="FF0000"/>
                </a:solidFill>
              </a:rPr>
              <a:t>Cause</a:t>
            </a:r>
            <a:r>
              <a:rPr lang="en-US" dirty="0">
                <a:solidFill>
                  <a:srgbClr val="FF0000"/>
                </a:solidFill>
              </a:rPr>
              <a:t>: </a:t>
            </a:r>
            <a:r>
              <a:rPr lang="en-US" dirty="0"/>
              <a:t>Noise from the environment, interference, hardware limitations, etc.</a:t>
            </a:r>
          </a:p>
          <a:p>
            <a:pPr marL="0" indent="0">
              <a:buNone/>
            </a:pPr>
            <a:r>
              <a:rPr lang="en-US" b="1" dirty="0">
                <a:solidFill>
                  <a:srgbClr val="FF0000"/>
                </a:solidFill>
              </a:rPr>
              <a:t>Effect</a:t>
            </a:r>
            <a:r>
              <a:rPr lang="en-US" dirty="0">
                <a:solidFill>
                  <a:srgbClr val="FF0000"/>
                </a:solidFill>
              </a:rPr>
              <a:t>: </a:t>
            </a:r>
            <a:r>
              <a:rPr lang="en-US" dirty="0"/>
              <a:t>The receiver might receive </a:t>
            </a:r>
            <a:r>
              <a:rPr lang="en-US" b="1" dirty="0"/>
              <a:t>incorrect or altered</a:t>
            </a:r>
            <a:r>
              <a:rPr lang="en-US" dirty="0"/>
              <a:t> data.</a:t>
            </a:r>
          </a:p>
          <a:p>
            <a:pPr marL="0" indent="0">
              <a:buNone/>
            </a:pPr>
            <a:r>
              <a:rPr lang="en-US" b="1" dirty="0">
                <a:solidFill>
                  <a:srgbClr val="FF0000"/>
                </a:solidFill>
              </a:rPr>
              <a:t>Example</a:t>
            </a:r>
            <a:r>
              <a:rPr lang="en-US" dirty="0"/>
              <a:t>: A weak cellphone signal causing dropped words during a call.</a:t>
            </a:r>
          </a:p>
          <a:p>
            <a:endParaRPr lang="en-IN" dirty="0"/>
          </a:p>
        </p:txBody>
      </p:sp>
      <p:sp>
        <p:nvSpPr>
          <p:cNvPr id="3" name="Text Placeholder 2">
            <a:extLst>
              <a:ext uri="{FF2B5EF4-FFF2-40B4-BE49-F238E27FC236}">
                <a16:creationId xmlns:a16="http://schemas.microsoft.com/office/drawing/2014/main" id="{BD90E758-FDB5-659F-AB13-C5BC8B6C02AD}"/>
              </a:ext>
            </a:extLst>
          </p:cNvPr>
          <p:cNvSpPr>
            <a:spLocks noGrp="1"/>
          </p:cNvSpPr>
          <p:nvPr>
            <p:ph type="body" sz="quarter" idx="18"/>
          </p:nvPr>
        </p:nvSpPr>
        <p:spPr>
          <a:xfrm>
            <a:off x="7696200" y="763836"/>
            <a:ext cx="6135082" cy="5183232"/>
          </a:xfrm>
        </p:spPr>
        <p:txBody>
          <a:bodyPr/>
          <a:lstStyle/>
          <a:p>
            <a:pPr marL="0" indent="0">
              <a:buNone/>
            </a:pPr>
            <a:r>
              <a:rPr lang="en-US" b="1" dirty="0">
                <a:solidFill>
                  <a:srgbClr val="FF0000"/>
                </a:solidFill>
              </a:rPr>
              <a:t>Noiseless Channel</a:t>
            </a:r>
          </a:p>
          <a:p>
            <a:pPr marL="0" indent="0">
              <a:buNone/>
            </a:pPr>
            <a:r>
              <a:rPr lang="en-US" dirty="0"/>
              <a:t>An </a:t>
            </a:r>
            <a:r>
              <a:rPr lang="en-US" b="1" dirty="0"/>
              <a:t>ideal</a:t>
            </a:r>
            <a:r>
              <a:rPr lang="en-US" dirty="0"/>
              <a:t> communication channel where </a:t>
            </a:r>
            <a:r>
              <a:rPr lang="en-US" b="1" dirty="0"/>
              <a:t>no errors</a:t>
            </a:r>
            <a:r>
              <a:rPr lang="en-US" dirty="0"/>
              <a:t> occur during data transmission.</a:t>
            </a:r>
          </a:p>
          <a:p>
            <a:pPr marL="0" indent="0">
              <a:buNone/>
            </a:pPr>
            <a:r>
              <a:rPr lang="en-US" b="1" dirty="0">
                <a:solidFill>
                  <a:srgbClr val="FF0000"/>
                </a:solidFill>
              </a:rPr>
              <a:t>Effect</a:t>
            </a:r>
            <a:r>
              <a:rPr lang="en-US" dirty="0">
                <a:solidFill>
                  <a:srgbClr val="FF0000"/>
                </a:solidFill>
              </a:rPr>
              <a:t>: </a:t>
            </a:r>
            <a:r>
              <a:rPr lang="en-US" dirty="0"/>
              <a:t>The received message is </a:t>
            </a:r>
            <a:r>
              <a:rPr lang="en-US" b="1" dirty="0"/>
              <a:t>exactly the same</a:t>
            </a:r>
            <a:r>
              <a:rPr lang="en-US" dirty="0"/>
              <a:t> as the transmitted one.</a:t>
            </a:r>
          </a:p>
          <a:p>
            <a:pPr marL="0" indent="0">
              <a:buNone/>
            </a:pPr>
            <a:r>
              <a:rPr lang="en-US" dirty="0">
                <a:solidFill>
                  <a:srgbClr val="FF0000"/>
                </a:solidFill>
              </a:rPr>
              <a:t>Example:</a:t>
            </a:r>
            <a:r>
              <a:rPr lang="en-IN" dirty="0"/>
              <a:t>Fiber Optic Communication </a:t>
            </a:r>
            <a:endParaRPr lang="en-US" dirty="0"/>
          </a:p>
          <a:p>
            <a:endParaRPr lang="en-IN" dirty="0"/>
          </a:p>
        </p:txBody>
      </p:sp>
    </p:spTree>
    <p:extLst>
      <p:ext uri="{BB962C8B-B14F-4D97-AF65-F5344CB8AC3E}">
        <p14:creationId xmlns:p14="http://schemas.microsoft.com/office/powerpoint/2010/main" val="1720091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CAF9D-9FF3-6945-2DF7-EBD44AF9737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CA6B8AFC-EF89-AF8B-E776-9659F2B586EF}"/>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C45404E2-D61D-2E10-9426-A16517A2FCA3}"/>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A72D7FF1-F76C-AEF3-27AA-50C3C5FD2A2C}"/>
              </a:ext>
            </a:extLst>
          </p:cNvPr>
          <p:cNvPicPr>
            <a:picLocks noChangeAspect="1"/>
          </p:cNvPicPr>
          <p:nvPr/>
        </p:nvPicPr>
        <p:blipFill>
          <a:blip r:embed="rId2"/>
          <a:stretch>
            <a:fillRect/>
          </a:stretch>
        </p:blipFill>
        <p:spPr>
          <a:xfrm>
            <a:off x="86409" y="76200"/>
            <a:ext cx="14315391" cy="8001000"/>
          </a:xfrm>
          <a:prstGeom prst="rect">
            <a:avLst/>
          </a:prstGeom>
        </p:spPr>
      </p:pic>
    </p:spTree>
    <p:extLst>
      <p:ext uri="{BB962C8B-B14F-4D97-AF65-F5344CB8AC3E}">
        <p14:creationId xmlns:p14="http://schemas.microsoft.com/office/powerpoint/2010/main" val="1365309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C4AEC-2B98-F36E-A645-9C0705F87B3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76A2CB44-D155-B15C-DAEC-A66D1DD3BD69}"/>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AA45AD68-4344-98A7-C4DA-7E3F7D8165C2}"/>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803807E4-B507-E94D-3947-A41A08569368}"/>
              </a:ext>
            </a:extLst>
          </p:cNvPr>
          <p:cNvPicPr>
            <a:picLocks noChangeAspect="1"/>
          </p:cNvPicPr>
          <p:nvPr/>
        </p:nvPicPr>
        <p:blipFill>
          <a:blip r:embed="rId2"/>
          <a:stretch>
            <a:fillRect/>
          </a:stretch>
        </p:blipFill>
        <p:spPr>
          <a:xfrm>
            <a:off x="161215" y="76200"/>
            <a:ext cx="14307970" cy="7051713"/>
          </a:xfrm>
          <a:prstGeom prst="rect">
            <a:avLst/>
          </a:prstGeom>
        </p:spPr>
      </p:pic>
    </p:spTree>
    <p:extLst>
      <p:ext uri="{BB962C8B-B14F-4D97-AF65-F5344CB8AC3E}">
        <p14:creationId xmlns:p14="http://schemas.microsoft.com/office/powerpoint/2010/main" val="3837553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CC8E77-CB8C-6ABD-49F5-123BEEC096E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616FB306-412A-9D75-EF76-E0453028ABA9}"/>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A117C966-C3DD-45A7-AEB6-DC1974E61C88}"/>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C3B823A5-6DEF-4D49-87FA-F79BCBFFFB84}"/>
              </a:ext>
            </a:extLst>
          </p:cNvPr>
          <p:cNvPicPr>
            <a:picLocks noChangeAspect="1"/>
          </p:cNvPicPr>
          <p:nvPr/>
        </p:nvPicPr>
        <p:blipFill>
          <a:blip r:embed="rId2"/>
          <a:stretch>
            <a:fillRect/>
          </a:stretch>
        </p:blipFill>
        <p:spPr>
          <a:xfrm>
            <a:off x="609600" y="240171"/>
            <a:ext cx="13795920" cy="7506223"/>
          </a:xfrm>
          <a:prstGeom prst="rect">
            <a:avLst/>
          </a:prstGeom>
        </p:spPr>
      </p:pic>
    </p:spTree>
    <p:extLst>
      <p:ext uri="{BB962C8B-B14F-4D97-AF65-F5344CB8AC3E}">
        <p14:creationId xmlns:p14="http://schemas.microsoft.com/office/powerpoint/2010/main" val="3821498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33696F-2107-FCCC-83E0-24C2715A01A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11CC33DE-32D8-75D9-EAEE-7683A4BACE6F}"/>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3E019C14-C00A-165C-DFA8-EC813A46DB8D}"/>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140CB291-D49A-A155-7AA1-B81E6BDAAF69}"/>
              </a:ext>
            </a:extLst>
          </p:cNvPr>
          <p:cNvPicPr>
            <a:picLocks noChangeAspect="1"/>
          </p:cNvPicPr>
          <p:nvPr/>
        </p:nvPicPr>
        <p:blipFill>
          <a:blip r:embed="rId2"/>
          <a:stretch>
            <a:fillRect/>
          </a:stretch>
        </p:blipFill>
        <p:spPr>
          <a:xfrm>
            <a:off x="190500" y="316444"/>
            <a:ext cx="14249400" cy="7596711"/>
          </a:xfrm>
          <a:prstGeom prst="rect">
            <a:avLst/>
          </a:prstGeom>
        </p:spPr>
      </p:pic>
    </p:spTree>
    <p:extLst>
      <p:ext uri="{BB962C8B-B14F-4D97-AF65-F5344CB8AC3E}">
        <p14:creationId xmlns:p14="http://schemas.microsoft.com/office/powerpoint/2010/main" val="3017328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B0852-7B85-BA35-4841-B61AA8B7EECD}"/>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34BC5625-1811-C2E8-0EDE-335722525948}"/>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611DDCEC-B838-5412-169D-0CAF4435A4DA}"/>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651FE0E9-8C98-C4EC-3BEC-BEBDC80ECA36}"/>
              </a:ext>
            </a:extLst>
          </p:cNvPr>
          <p:cNvPicPr>
            <a:picLocks noChangeAspect="1"/>
          </p:cNvPicPr>
          <p:nvPr/>
        </p:nvPicPr>
        <p:blipFill>
          <a:blip r:embed="rId2"/>
          <a:stretch>
            <a:fillRect/>
          </a:stretch>
        </p:blipFill>
        <p:spPr>
          <a:xfrm>
            <a:off x="696009" y="280227"/>
            <a:ext cx="13411200" cy="7443216"/>
          </a:xfrm>
          <a:prstGeom prst="rect">
            <a:avLst/>
          </a:prstGeom>
        </p:spPr>
      </p:pic>
    </p:spTree>
    <p:extLst>
      <p:ext uri="{BB962C8B-B14F-4D97-AF65-F5344CB8AC3E}">
        <p14:creationId xmlns:p14="http://schemas.microsoft.com/office/powerpoint/2010/main" val="15073139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3F7258-81DA-5D74-A078-9007FCCF69BF}"/>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3438138E-D2F0-E975-0A95-EBCB4028A6EF}"/>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62C08211-0432-985C-8EA1-C82F3FF43D9A}"/>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26F7CE4F-560E-232F-AEA3-ADCDE2FE0677}"/>
              </a:ext>
            </a:extLst>
          </p:cNvPr>
          <p:cNvPicPr>
            <a:picLocks noChangeAspect="1"/>
          </p:cNvPicPr>
          <p:nvPr/>
        </p:nvPicPr>
        <p:blipFill>
          <a:blip r:embed="rId2"/>
          <a:stretch>
            <a:fillRect/>
          </a:stretch>
        </p:blipFill>
        <p:spPr>
          <a:xfrm>
            <a:off x="395085" y="228701"/>
            <a:ext cx="14013048" cy="7492905"/>
          </a:xfrm>
          <a:prstGeom prst="rect">
            <a:avLst/>
          </a:prstGeom>
        </p:spPr>
      </p:pic>
    </p:spTree>
    <p:extLst>
      <p:ext uri="{BB962C8B-B14F-4D97-AF65-F5344CB8AC3E}">
        <p14:creationId xmlns:p14="http://schemas.microsoft.com/office/powerpoint/2010/main" val="3955701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5AA7E3-0905-62D6-985A-7329494CF562}"/>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951901CC-F694-62F9-3F0A-F159A0F05A0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ED90CB5C-493B-66D5-BF09-0080223E6850}"/>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7179CED7-6EC2-7E53-3DE5-B925C9714C5A}"/>
              </a:ext>
            </a:extLst>
          </p:cNvPr>
          <p:cNvPicPr>
            <a:picLocks noChangeAspect="1"/>
          </p:cNvPicPr>
          <p:nvPr/>
        </p:nvPicPr>
        <p:blipFill>
          <a:blip r:embed="rId2"/>
          <a:stretch>
            <a:fillRect/>
          </a:stretch>
        </p:blipFill>
        <p:spPr>
          <a:xfrm>
            <a:off x="503649" y="228600"/>
            <a:ext cx="13795920" cy="7389440"/>
          </a:xfrm>
          <a:prstGeom prst="rect">
            <a:avLst/>
          </a:prstGeom>
        </p:spPr>
      </p:pic>
    </p:spTree>
    <p:extLst>
      <p:ext uri="{BB962C8B-B14F-4D97-AF65-F5344CB8AC3E}">
        <p14:creationId xmlns:p14="http://schemas.microsoft.com/office/powerpoint/2010/main" val="1841288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29B61-05A4-4E92-5FC0-85D04ECCFF3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E60FE05-0696-FF94-4BFD-6B1F7E14A8E3}"/>
              </a:ext>
            </a:extLst>
          </p:cNvPr>
          <p:cNvSpPr/>
          <p:nvPr/>
        </p:nvSpPr>
        <p:spPr>
          <a:xfrm>
            <a:off x="762000" y="0"/>
            <a:ext cx="13944600" cy="9668288"/>
          </a:xfrm>
          <a:prstGeom prst="rect">
            <a:avLst/>
          </a:prstGeom>
        </p:spPr>
        <p:txBody>
          <a:bodyPr wrap="square">
            <a:spAutoFit/>
          </a:bodyPr>
          <a:lstStyle/>
          <a:p>
            <a:pPr>
              <a:lnSpc>
                <a:spcPct val="150000"/>
              </a:lnSpc>
            </a:pPr>
            <a:r>
              <a:rPr lang="en-US" sz="2800" dirty="0">
                <a:solidFill>
                  <a:srgbClr val="FF0000"/>
                </a:solidFill>
                <a:latin typeface="Roboto Medium"/>
              </a:rPr>
              <a:t>Data link layer has two sub-layers:</a:t>
            </a:r>
          </a:p>
          <a:p>
            <a:pPr marL="514350" indent="-514350">
              <a:lnSpc>
                <a:spcPct val="150000"/>
              </a:lnSpc>
              <a:buFont typeface="+mj-lt"/>
              <a:buAutoNum type="arabicPeriod"/>
            </a:pPr>
            <a:r>
              <a:rPr lang="en-US" sz="2400" dirty="0">
                <a:latin typeface="Roboto Medium"/>
              </a:rPr>
              <a:t> </a:t>
            </a:r>
            <a:r>
              <a:rPr lang="en-US" sz="2400"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Logical Link Control : </a:t>
            </a:r>
            <a:r>
              <a:rPr lang="en-US" sz="2400" dirty="0">
                <a:latin typeface="Roboto Medium" panose="02000000000000000000" pitchFamily="2" charset="0"/>
                <a:ea typeface="Roboto Medium" panose="02000000000000000000" pitchFamily="2" charset="0"/>
                <a:cs typeface="Roboto Medium" panose="02000000000000000000" pitchFamily="2" charset="0"/>
              </a:rPr>
              <a:t>Manages communication between the network layer and the MAC sublayer.</a:t>
            </a:r>
          </a:p>
          <a:p>
            <a:pPr lvl="1">
              <a:lnSpc>
                <a:spcPct val="115000"/>
              </a:lnSpc>
              <a:spcAft>
                <a:spcPts val="800"/>
              </a:spcAft>
            </a:pP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Flow Control</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Ensures data isn't sent too quickly for the receiver.</a:t>
            </a:r>
          </a:p>
          <a:p>
            <a:pPr lvl="1">
              <a:lnSpc>
                <a:spcPct val="115000"/>
              </a:lnSpc>
              <a:spcAft>
                <a:spcPts val="800"/>
              </a:spcAft>
            </a:pP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a:t>
            </a: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Error Control</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Detects and corrects errors from the physical layer.</a:t>
            </a:r>
          </a:p>
          <a:p>
            <a:pPr lvl="1">
              <a:lnSpc>
                <a:spcPct val="115000"/>
              </a:lnSpc>
              <a:spcAft>
                <a:spcPts val="800"/>
              </a:spcAft>
            </a:pP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a:t>
            </a: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Protocol Multiplexing</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Allows multiple network layer protocols (like </a:t>
            </a:r>
            <a:r>
              <a:rPr lang="en-IN" sz="2400" kern="100" dirty="0">
                <a:solidFill>
                  <a:srgbClr val="FF0000"/>
                </a:solidFill>
                <a:effectLst/>
                <a:latin typeface="Roboto Medium" panose="02000000000000000000" pitchFamily="2" charset="0"/>
                <a:ea typeface="Roboto Medium" panose="02000000000000000000" pitchFamily="2" charset="0"/>
                <a:cs typeface="Roboto Medium" panose="02000000000000000000" pitchFamily="2" charset="0"/>
              </a:rPr>
              <a:t>IP</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a:t>
            </a:r>
            <a:r>
              <a:rPr lang="en-IN" sz="2400" dirty="0">
                <a:effectLst/>
                <a:latin typeface="Roboto Medium" panose="02000000000000000000" pitchFamily="2" charset="0"/>
                <a:ea typeface="Roboto Medium" panose="02000000000000000000" pitchFamily="2" charset="0"/>
                <a:cs typeface="Roboto Medium" panose="02000000000000000000" pitchFamily="2" charset="0"/>
              </a:rPr>
              <a:t> Delivers packets across networks using logical IP addresses</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a:t>
            </a:r>
            <a:r>
              <a:rPr lang="en-IN" sz="2400" dirty="0">
                <a:latin typeface="Roboto Medium" panose="02000000000000000000" pitchFamily="2" charset="0"/>
                <a:ea typeface="Roboto Medium" panose="02000000000000000000" pitchFamily="2" charset="0"/>
                <a:cs typeface="Roboto Medium" panose="02000000000000000000" pitchFamily="2" charset="0"/>
              </a:rPr>
              <a:t> </a:t>
            </a:r>
            <a:r>
              <a:rPr lang="en-IN" sz="2400"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ICMP(Internet Control Message Protocol)- </a:t>
            </a:r>
            <a:r>
              <a:rPr lang="en-IN" sz="2400" dirty="0">
                <a:latin typeface="Roboto Medium" panose="02000000000000000000" pitchFamily="2" charset="0"/>
                <a:ea typeface="Roboto Medium" panose="02000000000000000000" pitchFamily="2" charset="0"/>
                <a:cs typeface="Roboto Medium" panose="02000000000000000000" pitchFamily="2" charset="0"/>
              </a:rPr>
              <a:t>Sends error messages and operational info)</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to share the same data link.</a:t>
            </a:r>
          </a:p>
          <a:p>
            <a:pPr lvl="1">
              <a:lnSpc>
                <a:spcPct val="115000"/>
              </a:lnSpc>
              <a:spcAft>
                <a:spcPts val="800"/>
              </a:spcAft>
            </a:pP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Logical addressing</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Adds headers to identify which network layer protocol to pass data to.</a:t>
            </a:r>
          </a:p>
          <a:p>
            <a:pPr marL="514350" indent="-514350">
              <a:lnSpc>
                <a:spcPct val="150000"/>
              </a:lnSpc>
              <a:buFont typeface="+mj-lt"/>
              <a:buAutoNum type="arabicPeriod"/>
            </a:pPr>
            <a:r>
              <a:rPr lang="en-US" sz="2400" dirty="0">
                <a:solidFill>
                  <a:srgbClr val="FF0000"/>
                </a:solidFill>
                <a:latin typeface="Roboto Medium" panose="02000000000000000000" pitchFamily="2" charset="0"/>
                <a:ea typeface="Roboto Medium" panose="02000000000000000000" pitchFamily="2" charset="0"/>
                <a:cs typeface="Roboto Medium" panose="02000000000000000000" pitchFamily="2" charset="0"/>
              </a:rPr>
              <a:t>Media Access Control : </a:t>
            </a:r>
            <a:r>
              <a:rPr lang="en-US" sz="2400" dirty="0">
                <a:latin typeface="Roboto Medium" panose="02000000000000000000" pitchFamily="2" charset="0"/>
                <a:ea typeface="Roboto Medium" panose="02000000000000000000" pitchFamily="2" charset="0"/>
                <a:cs typeface="Roboto Medium" panose="02000000000000000000" pitchFamily="2" charset="0"/>
              </a:rPr>
              <a:t>Controls how devices on a network gain access to the medium and permission to transmit data.</a:t>
            </a:r>
          </a:p>
          <a:p>
            <a:pPr lvl="1">
              <a:lnSpc>
                <a:spcPct val="115000"/>
              </a:lnSpc>
              <a:spcAft>
                <a:spcPts val="800"/>
              </a:spcAft>
            </a:pP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Physical Addressing</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Uses </a:t>
            </a: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MAC addresses</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to identify devices on the network.</a:t>
            </a:r>
          </a:p>
          <a:p>
            <a:pPr lvl="1">
              <a:lnSpc>
                <a:spcPct val="115000"/>
              </a:lnSpc>
              <a:spcAft>
                <a:spcPts val="800"/>
              </a:spcAft>
            </a:pP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Media Access Control</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Manages how and when a device can transmit data (avoiding collisions).</a:t>
            </a:r>
          </a:p>
          <a:p>
            <a:pPr lvl="1">
              <a:lnSpc>
                <a:spcPct val="115000"/>
              </a:lnSpc>
              <a:spcAft>
                <a:spcPts val="800"/>
              </a:spcAft>
            </a:pP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Frame Delimiting</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and </a:t>
            </a: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Error Detection</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Adds preamble(starting of the frame) and CRC(end of the frame) to frames.</a:t>
            </a:r>
          </a:p>
          <a:p>
            <a:pPr lvl="1">
              <a:lnSpc>
                <a:spcPct val="115000"/>
              </a:lnSpc>
              <a:spcAft>
                <a:spcPts val="800"/>
              </a:spcAft>
            </a:pPr>
            <a:r>
              <a:rPr lang="en-IN" sz="2400" b="1" kern="100" dirty="0">
                <a:effectLst/>
                <a:latin typeface="Roboto Medium" panose="02000000000000000000" pitchFamily="2" charset="0"/>
                <a:ea typeface="Roboto Medium" panose="02000000000000000000" pitchFamily="2" charset="0"/>
                <a:cs typeface="Roboto Medium" panose="02000000000000000000" pitchFamily="2" charset="0"/>
              </a:rPr>
              <a:t>Channel access policies</a:t>
            </a:r>
            <a:r>
              <a:rPr lang="en-IN" sz="2400" kern="100" dirty="0">
                <a:effectLst/>
                <a:latin typeface="Roboto Medium" panose="02000000000000000000" pitchFamily="2" charset="0"/>
                <a:ea typeface="Roboto Medium" panose="02000000000000000000" pitchFamily="2" charset="0"/>
                <a:cs typeface="Roboto Medium" panose="02000000000000000000" pitchFamily="2" charset="0"/>
              </a:rPr>
              <a:t>: Like CSMA/CD (Ethernet), CSMA/CA (Wi-Fi).</a:t>
            </a:r>
          </a:p>
          <a:p>
            <a:pPr>
              <a:lnSpc>
                <a:spcPct val="150000"/>
              </a:lnSpc>
            </a:pPr>
            <a:endParaRPr lang="en-US" sz="2800" dirty="0">
              <a:latin typeface="Roboto Medium"/>
            </a:endParaRPr>
          </a:p>
          <a:p>
            <a:pPr marL="514350" indent="-514350">
              <a:lnSpc>
                <a:spcPct val="150000"/>
              </a:lnSpc>
              <a:buFont typeface="+mj-lt"/>
              <a:buAutoNum type="arabicPeriod"/>
            </a:pPr>
            <a:endParaRPr lang="en-US" sz="2800" dirty="0">
              <a:latin typeface="Roboto Medium"/>
            </a:endParaRPr>
          </a:p>
        </p:txBody>
      </p:sp>
    </p:spTree>
    <p:extLst>
      <p:ext uri="{BB962C8B-B14F-4D97-AF65-F5344CB8AC3E}">
        <p14:creationId xmlns:p14="http://schemas.microsoft.com/office/powerpoint/2010/main" val="2005477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92CC1C-340F-BA23-4922-4A2488045D2A}"/>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72E20846-35C8-762D-2007-7470BEFCC752}"/>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E359CE2C-901B-8896-B1A4-D823B938AA6B}"/>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E61B86A6-0CA7-6611-EB27-82B39F5C7791}"/>
              </a:ext>
            </a:extLst>
          </p:cNvPr>
          <p:cNvPicPr>
            <a:picLocks noChangeAspect="1"/>
          </p:cNvPicPr>
          <p:nvPr/>
        </p:nvPicPr>
        <p:blipFill>
          <a:blip r:embed="rId2"/>
          <a:stretch>
            <a:fillRect/>
          </a:stretch>
        </p:blipFill>
        <p:spPr>
          <a:xfrm>
            <a:off x="503649" y="304800"/>
            <a:ext cx="13795920" cy="6828980"/>
          </a:xfrm>
          <a:prstGeom prst="rect">
            <a:avLst/>
          </a:prstGeom>
        </p:spPr>
      </p:pic>
    </p:spTree>
    <p:extLst>
      <p:ext uri="{BB962C8B-B14F-4D97-AF65-F5344CB8AC3E}">
        <p14:creationId xmlns:p14="http://schemas.microsoft.com/office/powerpoint/2010/main" val="2861880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684A7C-410D-CB94-F88C-A1770B261BC6}"/>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CBABA140-ADEA-D645-30E5-990016D11971}"/>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209A65F8-1823-022D-485F-EC6211FA176A}"/>
              </a:ext>
            </a:extLst>
          </p:cNvPr>
          <p:cNvSpPr>
            <a:spLocks noGrp="1"/>
          </p:cNvSpPr>
          <p:nvPr>
            <p:ph type="title"/>
          </p:nvPr>
        </p:nvSpPr>
        <p:spPr>
          <a:xfrm>
            <a:off x="834480" y="474943"/>
            <a:ext cx="10671719" cy="1005842"/>
          </a:xfrm>
        </p:spPr>
        <p:txBody>
          <a:bodyPr/>
          <a:lstStyle/>
          <a:p>
            <a:r>
              <a:rPr lang="en-US" dirty="0">
                <a:solidFill>
                  <a:srgbClr val="FF0000"/>
                </a:solidFill>
              </a:rPr>
              <a:t>Stop and Wait Automatic Repeat </a:t>
            </a:r>
            <a:r>
              <a:rPr lang="en-US" dirty="0" err="1">
                <a:solidFill>
                  <a:srgbClr val="FF0000"/>
                </a:solidFill>
              </a:rPr>
              <a:t>reQuest</a:t>
            </a:r>
            <a:endParaRPr lang="en-IN" dirty="0">
              <a:solidFill>
                <a:srgbClr val="FF0000"/>
              </a:solidFill>
            </a:endParaRPr>
          </a:p>
        </p:txBody>
      </p:sp>
      <p:pic>
        <p:nvPicPr>
          <p:cNvPr id="6" name="Picture 5">
            <a:extLst>
              <a:ext uri="{FF2B5EF4-FFF2-40B4-BE49-F238E27FC236}">
                <a16:creationId xmlns:a16="http://schemas.microsoft.com/office/drawing/2014/main" id="{E616A68B-D77D-24E5-2D1C-EF2AD95A4A3B}"/>
              </a:ext>
            </a:extLst>
          </p:cNvPr>
          <p:cNvPicPr>
            <a:picLocks noChangeAspect="1"/>
          </p:cNvPicPr>
          <p:nvPr/>
        </p:nvPicPr>
        <p:blipFill>
          <a:blip r:embed="rId2"/>
          <a:stretch>
            <a:fillRect/>
          </a:stretch>
        </p:blipFill>
        <p:spPr>
          <a:xfrm>
            <a:off x="503649" y="1455079"/>
            <a:ext cx="13795920" cy="6311633"/>
          </a:xfrm>
          <a:prstGeom prst="rect">
            <a:avLst/>
          </a:prstGeom>
        </p:spPr>
      </p:pic>
    </p:spTree>
    <p:extLst>
      <p:ext uri="{BB962C8B-B14F-4D97-AF65-F5344CB8AC3E}">
        <p14:creationId xmlns:p14="http://schemas.microsoft.com/office/powerpoint/2010/main" val="610256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E737AE-125A-87D6-08A8-11618BE6D261}"/>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D0763646-37FF-503F-2A9E-3B8EF043504B}"/>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EC7C9135-B40A-A222-BBE3-5D73A0129DFE}"/>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4EC6894B-C804-9D42-90BC-F220297676C6}"/>
              </a:ext>
            </a:extLst>
          </p:cNvPr>
          <p:cNvPicPr>
            <a:picLocks noChangeAspect="1"/>
          </p:cNvPicPr>
          <p:nvPr/>
        </p:nvPicPr>
        <p:blipFill>
          <a:blip r:embed="rId2"/>
          <a:stretch>
            <a:fillRect/>
          </a:stretch>
        </p:blipFill>
        <p:spPr>
          <a:xfrm>
            <a:off x="685799" y="495300"/>
            <a:ext cx="13110119" cy="7239000"/>
          </a:xfrm>
          <a:prstGeom prst="rect">
            <a:avLst/>
          </a:prstGeom>
        </p:spPr>
      </p:pic>
    </p:spTree>
    <p:extLst>
      <p:ext uri="{BB962C8B-B14F-4D97-AF65-F5344CB8AC3E}">
        <p14:creationId xmlns:p14="http://schemas.microsoft.com/office/powerpoint/2010/main" val="17606167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45D7A-4677-1C99-C307-CFB5720E2F54}"/>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01AEB7F8-EA93-7585-69F5-41B4E00D5CAB}"/>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5E11D342-A28B-DF5E-FB60-93BCD356D333}"/>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ED91EE9A-C153-C8B0-2868-FED07B7488A9}"/>
              </a:ext>
            </a:extLst>
          </p:cNvPr>
          <p:cNvPicPr>
            <a:picLocks noChangeAspect="1"/>
          </p:cNvPicPr>
          <p:nvPr/>
        </p:nvPicPr>
        <p:blipFill>
          <a:blip r:embed="rId2"/>
          <a:stretch>
            <a:fillRect/>
          </a:stretch>
        </p:blipFill>
        <p:spPr>
          <a:xfrm>
            <a:off x="429309" y="152400"/>
            <a:ext cx="13944600" cy="7408069"/>
          </a:xfrm>
          <a:prstGeom prst="rect">
            <a:avLst/>
          </a:prstGeom>
        </p:spPr>
      </p:pic>
    </p:spTree>
    <p:extLst>
      <p:ext uri="{BB962C8B-B14F-4D97-AF65-F5344CB8AC3E}">
        <p14:creationId xmlns:p14="http://schemas.microsoft.com/office/powerpoint/2010/main" val="42490135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83A2DA-2C80-9001-F874-1B28E29D7069}"/>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5B25D56F-35CA-F0D6-EED2-54C6927FCAA4}"/>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A7561983-48A3-AE9C-A32A-10468695CE0B}"/>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ABDD2768-419A-9454-B4B1-11537263BCD7}"/>
              </a:ext>
            </a:extLst>
          </p:cNvPr>
          <p:cNvPicPr>
            <a:picLocks noChangeAspect="1"/>
          </p:cNvPicPr>
          <p:nvPr/>
        </p:nvPicPr>
        <p:blipFill>
          <a:blip r:embed="rId2"/>
          <a:stretch>
            <a:fillRect/>
          </a:stretch>
        </p:blipFill>
        <p:spPr>
          <a:xfrm>
            <a:off x="452741" y="335752"/>
            <a:ext cx="13897735" cy="7400544"/>
          </a:xfrm>
          <a:prstGeom prst="rect">
            <a:avLst/>
          </a:prstGeom>
        </p:spPr>
      </p:pic>
    </p:spTree>
    <p:extLst>
      <p:ext uri="{BB962C8B-B14F-4D97-AF65-F5344CB8AC3E}">
        <p14:creationId xmlns:p14="http://schemas.microsoft.com/office/powerpoint/2010/main" val="3297888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5F33F5-A737-5B45-96CB-F51789A25E41}"/>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49EF7B00-3F3B-AE70-3792-4C4934A7045E}"/>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7A6348C8-169D-3491-5435-E77CB0938850}"/>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CD689A93-EA56-24D5-25B0-96C5A85A3341}"/>
              </a:ext>
            </a:extLst>
          </p:cNvPr>
          <p:cNvPicPr>
            <a:picLocks noChangeAspect="1"/>
          </p:cNvPicPr>
          <p:nvPr/>
        </p:nvPicPr>
        <p:blipFill>
          <a:blip r:embed="rId2"/>
          <a:stretch>
            <a:fillRect/>
          </a:stretch>
        </p:blipFill>
        <p:spPr>
          <a:xfrm>
            <a:off x="285712" y="265176"/>
            <a:ext cx="14231793" cy="7489481"/>
          </a:xfrm>
          <a:prstGeom prst="rect">
            <a:avLst/>
          </a:prstGeom>
        </p:spPr>
      </p:pic>
    </p:spTree>
    <p:extLst>
      <p:ext uri="{BB962C8B-B14F-4D97-AF65-F5344CB8AC3E}">
        <p14:creationId xmlns:p14="http://schemas.microsoft.com/office/powerpoint/2010/main" val="3927660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6A24C-AE0A-53B8-DAEC-EFF9D36FA993}"/>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AE8BC767-834E-7954-FA00-497A59E1CD8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361962EA-643A-9D77-63D2-9CCB0B71AAF5}"/>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6AB56EF8-2FE4-8F93-6658-883BDB7C5356}"/>
              </a:ext>
            </a:extLst>
          </p:cNvPr>
          <p:cNvPicPr>
            <a:picLocks noChangeAspect="1"/>
          </p:cNvPicPr>
          <p:nvPr/>
        </p:nvPicPr>
        <p:blipFill>
          <a:blip r:embed="rId2"/>
          <a:stretch>
            <a:fillRect/>
          </a:stretch>
        </p:blipFill>
        <p:spPr>
          <a:xfrm>
            <a:off x="417240" y="347972"/>
            <a:ext cx="13795920" cy="7406685"/>
          </a:xfrm>
          <a:prstGeom prst="rect">
            <a:avLst/>
          </a:prstGeom>
        </p:spPr>
      </p:pic>
    </p:spTree>
    <p:extLst>
      <p:ext uri="{BB962C8B-B14F-4D97-AF65-F5344CB8AC3E}">
        <p14:creationId xmlns:p14="http://schemas.microsoft.com/office/powerpoint/2010/main" val="39567134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891B2D-50F9-3AFE-F77D-797C73F3AD9D}"/>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2D2EF4A8-D242-B691-8069-236ED87D4DE1}"/>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F0B1E7D2-3FB9-F201-9590-8F1DF45D24FE}"/>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48130D80-AECF-3661-1AE3-FF61BFA05A40}"/>
              </a:ext>
            </a:extLst>
          </p:cNvPr>
          <p:cNvPicPr>
            <a:picLocks noChangeAspect="1"/>
          </p:cNvPicPr>
          <p:nvPr/>
        </p:nvPicPr>
        <p:blipFill>
          <a:blip r:embed="rId2"/>
          <a:stretch>
            <a:fillRect/>
          </a:stretch>
        </p:blipFill>
        <p:spPr>
          <a:xfrm>
            <a:off x="543609" y="304800"/>
            <a:ext cx="13716000" cy="7286625"/>
          </a:xfrm>
          <a:prstGeom prst="rect">
            <a:avLst/>
          </a:prstGeom>
        </p:spPr>
      </p:pic>
    </p:spTree>
    <p:extLst>
      <p:ext uri="{BB962C8B-B14F-4D97-AF65-F5344CB8AC3E}">
        <p14:creationId xmlns:p14="http://schemas.microsoft.com/office/powerpoint/2010/main" val="1820841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EC0765-6560-35D3-4290-CCD3F8047F56}"/>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6A1C4B97-67B1-92D3-7DEB-CA807B156247}"/>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D2B662B6-1238-1BBB-C2FF-29D5D8F759D5}"/>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0865AF54-07ED-88AC-78E7-533D33AB72A0}"/>
              </a:ext>
            </a:extLst>
          </p:cNvPr>
          <p:cNvPicPr>
            <a:picLocks noChangeAspect="1"/>
          </p:cNvPicPr>
          <p:nvPr/>
        </p:nvPicPr>
        <p:blipFill>
          <a:blip r:embed="rId2"/>
          <a:stretch>
            <a:fillRect/>
          </a:stretch>
        </p:blipFill>
        <p:spPr>
          <a:xfrm>
            <a:off x="468121" y="335825"/>
            <a:ext cx="13866976" cy="7418832"/>
          </a:xfrm>
          <a:prstGeom prst="rect">
            <a:avLst/>
          </a:prstGeom>
        </p:spPr>
      </p:pic>
    </p:spTree>
    <p:extLst>
      <p:ext uri="{BB962C8B-B14F-4D97-AF65-F5344CB8AC3E}">
        <p14:creationId xmlns:p14="http://schemas.microsoft.com/office/powerpoint/2010/main" val="2819042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7A4006-90D1-0457-CACE-88F542C16B9D}"/>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2439405C-3B7F-31C1-D92A-4105350B9FD7}"/>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51FDE6A6-51B1-A35E-2F8E-8238E41162C6}"/>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E7FCD71-89C8-706E-7203-EC5AC0B8DFBC}"/>
              </a:ext>
            </a:extLst>
          </p:cNvPr>
          <p:cNvPicPr>
            <a:picLocks noChangeAspect="1"/>
          </p:cNvPicPr>
          <p:nvPr/>
        </p:nvPicPr>
        <p:blipFill>
          <a:blip r:embed="rId2"/>
          <a:stretch>
            <a:fillRect/>
          </a:stretch>
        </p:blipFill>
        <p:spPr>
          <a:xfrm>
            <a:off x="225705" y="307086"/>
            <a:ext cx="14351808" cy="7615428"/>
          </a:xfrm>
          <a:prstGeom prst="rect">
            <a:avLst/>
          </a:prstGeom>
        </p:spPr>
      </p:pic>
    </p:spTree>
    <p:extLst>
      <p:ext uri="{BB962C8B-B14F-4D97-AF65-F5344CB8AC3E}">
        <p14:creationId xmlns:p14="http://schemas.microsoft.com/office/powerpoint/2010/main" val="3508215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1295400"/>
            <a:ext cx="13106400" cy="6699270"/>
          </a:xfrm>
          <a:prstGeom prst="rect">
            <a:avLst/>
          </a:prstGeom>
        </p:spPr>
        <p:txBody>
          <a:bodyPr wrap="square">
            <a:spAutoFit/>
          </a:bodyPr>
          <a:lstStyle/>
          <a:p>
            <a:pPr>
              <a:lnSpc>
                <a:spcPct val="200000"/>
              </a:lnSpc>
            </a:pPr>
            <a:r>
              <a:rPr lang="en-US" sz="2800" dirty="0">
                <a:solidFill>
                  <a:srgbClr val="FF0000"/>
                </a:solidFill>
                <a:latin typeface="Roboto Medium"/>
              </a:rPr>
              <a:t>The main functionalities/Design issues of Data link layer are: </a:t>
            </a:r>
          </a:p>
          <a:p>
            <a:pPr marL="1167362" lvl="1" indent="-514350">
              <a:lnSpc>
                <a:spcPct val="200000"/>
              </a:lnSpc>
              <a:buFont typeface="+mj-lt"/>
              <a:buAutoNum type="arabicPeriod"/>
            </a:pPr>
            <a:r>
              <a:rPr lang="en-US" sz="2800" dirty="0">
                <a:latin typeface="Roboto Medium"/>
              </a:rPr>
              <a:t>Framing</a:t>
            </a:r>
          </a:p>
          <a:p>
            <a:pPr marL="1167362" lvl="1" indent="-514350">
              <a:lnSpc>
                <a:spcPct val="200000"/>
              </a:lnSpc>
              <a:buFont typeface="+mj-lt"/>
              <a:buAutoNum type="arabicPeriod"/>
            </a:pPr>
            <a:r>
              <a:rPr lang="en-US" sz="2800" dirty="0">
                <a:latin typeface="Roboto Medium"/>
              </a:rPr>
              <a:t>Addressing</a:t>
            </a:r>
          </a:p>
          <a:p>
            <a:pPr marL="1167362" lvl="1" indent="-514350">
              <a:lnSpc>
                <a:spcPct val="200000"/>
              </a:lnSpc>
              <a:buFont typeface="+mj-lt"/>
              <a:buAutoNum type="arabicPeriod"/>
            </a:pPr>
            <a:r>
              <a:rPr lang="en-IN" sz="2800" dirty="0">
                <a:latin typeface="Roboto Medium"/>
              </a:rPr>
              <a:t>Synchronization</a:t>
            </a:r>
          </a:p>
          <a:p>
            <a:pPr marL="1167362" lvl="1" indent="-514350">
              <a:lnSpc>
                <a:spcPct val="200000"/>
              </a:lnSpc>
              <a:buFont typeface="+mj-lt"/>
              <a:buAutoNum type="arabicPeriod"/>
            </a:pPr>
            <a:r>
              <a:rPr lang="en-IN" sz="2800" dirty="0">
                <a:latin typeface="Roboto Medium"/>
              </a:rPr>
              <a:t>Error Control</a:t>
            </a:r>
          </a:p>
          <a:p>
            <a:pPr marL="1167362" lvl="1" indent="-514350">
              <a:lnSpc>
                <a:spcPct val="200000"/>
              </a:lnSpc>
              <a:buFont typeface="+mj-lt"/>
              <a:buAutoNum type="arabicPeriod"/>
            </a:pPr>
            <a:r>
              <a:rPr lang="en-IN" sz="2800" dirty="0">
                <a:latin typeface="Roboto Medium"/>
              </a:rPr>
              <a:t>Flow Control</a:t>
            </a:r>
          </a:p>
          <a:p>
            <a:pPr marL="1167362" lvl="1" indent="-514350">
              <a:lnSpc>
                <a:spcPct val="200000"/>
              </a:lnSpc>
              <a:buFont typeface="+mj-lt"/>
              <a:buAutoNum type="arabicPeriod"/>
            </a:pPr>
            <a:r>
              <a:rPr lang="en-IN" sz="2800" dirty="0">
                <a:latin typeface="Roboto Medium"/>
              </a:rPr>
              <a:t>Multi-Access</a:t>
            </a:r>
          </a:p>
          <a:p>
            <a:pPr marL="514350" indent="-514350">
              <a:lnSpc>
                <a:spcPct val="150000"/>
              </a:lnSpc>
              <a:buFont typeface="+mj-lt"/>
              <a:buAutoNum type="arabicPeriod"/>
            </a:pPr>
            <a:endParaRPr lang="en-US" sz="2800" dirty="0">
              <a:latin typeface="Roboto Medium"/>
            </a:endParaRPr>
          </a:p>
        </p:txBody>
      </p:sp>
    </p:spTree>
    <p:extLst>
      <p:ext uri="{BB962C8B-B14F-4D97-AF65-F5344CB8AC3E}">
        <p14:creationId xmlns:p14="http://schemas.microsoft.com/office/powerpoint/2010/main" val="1160472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3E3BF5-4044-AE79-8BB3-0611C9B90FBF}"/>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8EC959C6-44D8-DD55-1BFF-C1F02CC5B2E5}"/>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56154F6F-2FE6-5DEE-8539-C2C68F395AD3}"/>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DFD26AD5-72E9-A657-8ACF-7FD87675EBE2}"/>
              </a:ext>
            </a:extLst>
          </p:cNvPr>
          <p:cNvPicPr>
            <a:picLocks noChangeAspect="1"/>
          </p:cNvPicPr>
          <p:nvPr/>
        </p:nvPicPr>
        <p:blipFill>
          <a:blip r:embed="rId2"/>
          <a:stretch>
            <a:fillRect/>
          </a:stretch>
        </p:blipFill>
        <p:spPr>
          <a:xfrm>
            <a:off x="353109" y="474943"/>
            <a:ext cx="14097000" cy="7259955"/>
          </a:xfrm>
          <a:prstGeom prst="rect">
            <a:avLst/>
          </a:prstGeom>
        </p:spPr>
      </p:pic>
    </p:spTree>
    <p:extLst>
      <p:ext uri="{BB962C8B-B14F-4D97-AF65-F5344CB8AC3E}">
        <p14:creationId xmlns:p14="http://schemas.microsoft.com/office/powerpoint/2010/main" val="3350988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3F5BF-89AC-99BC-DB13-89D6533ED9F3}"/>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68AFDFB1-5505-B0DB-923D-E033EF37F455}"/>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D7401970-3723-C431-4B7D-97A250BA04C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B8B53F30-9A46-D8BA-1650-A14C2220C5C1}"/>
              </a:ext>
            </a:extLst>
          </p:cNvPr>
          <p:cNvPicPr>
            <a:picLocks noChangeAspect="1"/>
          </p:cNvPicPr>
          <p:nvPr/>
        </p:nvPicPr>
        <p:blipFill>
          <a:blip r:embed="rId2"/>
          <a:stretch>
            <a:fillRect/>
          </a:stretch>
        </p:blipFill>
        <p:spPr>
          <a:xfrm>
            <a:off x="319732" y="380999"/>
            <a:ext cx="13990935" cy="7373657"/>
          </a:xfrm>
          <a:prstGeom prst="rect">
            <a:avLst/>
          </a:prstGeom>
        </p:spPr>
      </p:pic>
    </p:spTree>
    <p:extLst>
      <p:ext uri="{BB962C8B-B14F-4D97-AF65-F5344CB8AC3E}">
        <p14:creationId xmlns:p14="http://schemas.microsoft.com/office/powerpoint/2010/main" val="258773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5E8A0-992B-D60C-AE14-A3C52D98F60C}"/>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945444DD-D68B-81C1-0EFB-FAEC1A8B6301}"/>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EE189B36-AB46-E24C-EDED-872130E2A1A9}"/>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CD9ABDF8-88DC-D7D3-E1BC-6A6FF90DF73B}"/>
              </a:ext>
            </a:extLst>
          </p:cNvPr>
          <p:cNvPicPr>
            <a:picLocks noChangeAspect="1"/>
          </p:cNvPicPr>
          <p:nvPr/>
        </p:nvPicPr>
        <p:blipFill>
          <a:blip r:embed="rId2"/>
          <a:stretch>
            <a:fillRect/>
          </a:stretch>
        </p:blipFill>
        <p:spPr>
          <a:xfrm>
            <a:off x="152400" y="186235"/>
            <a:ext cx="14325600" cy="7857130"/>
          </a:xfrm>
          <a:prstGeom prst="rect">
            <a:avLst/>
          </a:prstGeom>
        </p:spPr>
      </p:pic>
    </p:spTree>
    <p:extLst>
      <p:ext uri="{BB962C8B-B14F-4D97-AF65-F5344CB8AC3E}">
        <p14:creationId xmlns:p14="http://schemas.microsoft.com/office/powerpoint/2010/main" val="644811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AD724E-DB92-A0AB-30EA-787E23F39A37}"/>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DFBE8526-291D-A4D0-C89C-D885646AF3CD}"/>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BEA47D1D-D3FA-6A7E-26DF-C323915BDA3E}"/>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A30B34A3-2706-0679-2F57-463B56229805}"/>
              </a:ext>
            </a:extLst>
          </p:cNvPr>
          <p:cNvPicPr>
            <a:picLocks noChangeAspect="1"/>
          </p:cNvPicPr>
          <p:nvPr/>
        </p:nvPicPr>
        <p:blipFill>
          <a:blip r:embed="rId2"/>
          <a:stretch>
            <a:fillRect/>
          </a:stretch>
        </p:blipFill>
        <p:spPr>
          <a:xfrm>
            <a:off x="152400" y="474943"/>
            <a:ext cx="14063539" cy="7146036"/>
          </a:xfrm>
          <a:prstGeom prst="rect">
            <a:avLst/>
          </a:prstGeom>
        </p:spPr>
      </p:pic>
    </p:spTree>
    <p:extLst>
      <p:ext uri="{BB962C8B-B14F-4D97-AF65-F5344CB8AC3E}">
        <p14:creationId xmlns:p14="http://schemas.microsoft.com/office/powerpoint/2010/main" val="1885113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1D894D-24FF-D68F-A9ED-5027F2951ECA}"/>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0D1677CD-08D6-9FFD-9281-66FE67B77043}"/>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26A7E232-6903-7236-5BBB-3581F1A0950F}"/>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63CED3DE-7401-EDC6-325D-1652A0DC3F48}"/>
              </a:ext>
            </a:extLst>
          </p:cNvPr>
          <p:cNvPicPr>
            <a:picLocks noChangeAspect="1"/>
          </p:cNvPicPr>
          <p:nvPr/>
        </p:nvPicPr>
        <p:blipFill>
          <a:blip r:embed="rId2"/>
          <a:stretch>
            <a:fillRect/>
          </a:stretch>
        </p:blipFill>
        <p:spPr>
          <a:xfrm>
            <a:off x="238809" y="225681"/>
            <a:ext cx="14325600" cy="7529894"/>
          </a:xfrm>
          <a:prstGeom prst="rect">
            <a:avLst/>
          </a:prstGeom>
        </p:spPr>
      </p:pic>
    </p:spTree>
    <p:extLst>
      <p:ext uri="{BB962C8B-B14F-4D97-AF65-F5344CB8AC3E}">
        <p14:creationId xmlns:p14="http://schemas.microsoft.com/office/powerpoint/2010/main" val="8714696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B9932B-DC48-AA33-14EF-CAAFBA021A3E}"/>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8AE4F5DC-0C61-B536-BE15-E1365925524F}"/>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CFAFAEFA-8EFB-68B5-3373-1B22F3EB55B5}"/>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C8281FC8-0655-3D4E-48AD-D988E1D63773}"/>
              </a:ext>
            </a:extLst>
          </p:cNvPr>
          <p:cNvPicPr>
            <a:picLocks noChangeAspect="1"/>
          </p:cNvPicPr>
          <p:nvPr/>
        </p:nvPicPr>
        <p:blipFill>
          <a:blip r:embed="rId2"/>
          <a:stretch>
            <a:fillRect/>
          </a:stretch>
        </p:blipFill>
        <p:spPr>
          <a:xfrm>
            <a:off x="266700" y="314447"/>
            <a:ext cx="14097000" cy="7427357"/>
          </a:xfrm>
          <a:prstGeom prst="rect">
            <a:avLst/>
          </a:prstGeom>
        </p:spPr>
      </p:pic>
    </p:spTree>
    <p:extLst>
      <p:ext uri="{BB962C8B-B14F-4D97-AF65-F5344CB8AC3E}">
        <p14:creationId xmlns:p14="http://schemas.microsoft.com/office/powerpoint/2010/main" val="3344803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5EAA-53FD-5899-F684-75CD8C8A593D}"/>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1C2EC879-72C6-2737-364E-F095F8C318D2}"/>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3F1239A3-3BAC-3F3C-5E64-8E80FF8027B3}"/>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746C2C13-666E-9840-E9D5-0E436E910055}"/>
              </a:ext>
            </a:extLst>
          </p:cNvPr>
          <p:cNvPicPr>
            <a:picLocks noChangeAspect="1"/>
          </p:cNvPicPr>
          <p:nvPr/>
        </p:nvPicPr>
        <p:blipFill>
          <a:blip r:embed="rId2"/>
          <a:stretch>
            <a:fillRect/>
          </a:stretch>
        </p:blipFill>
        <p:spPr>
          <a:xfrm>
            <a:off x="315009" y="474943"/>
            <a:ext cx="14173200" cy="7086600"/>
          </a:xfrm>
          <a:prstGeom prst="rect">
            <a:avLst/>
          </a:prstGeom>
        </p:spPr>
      </p:pic>
    </p:spTree>
    <p:extLst>
      <p:ext uri="{BB962C8B-B14F-4D97-AF65-F5344CB8AC3E}">
        <p14:creationId xmlns:p14="http://schemas.microsoft.com/office/powerpoint/2010/main" val="19169967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49DD9B-B840-6269-1F82-B20317DA0E6B}"/>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716C183E-AB25-8FDD-F006-09E0471BC11B}"/>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41416386-A065-D8B6-4CD4-6D1CD53B7D51}"/>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4491765E-6D65-B900-2307-8126614B0AB0}"/>
              </a:ext>
            </a:extLst>
          </p:cNvPr>
          <p:cNvPicPr>
            <a:picLocks noChangeAspect="1"/>
          </p:cNvPicPr>
          <p:nvPr/>
        </p:nvPicPr>
        <p:blipFill>
          <a:blip r:embed="rId2"/>
          <a:stretch>
            <a:fillRect/>
          </a:stretch>
        </p:blipFill>
        <p:spPr>
          <a:xfrm>
            <a:off x="332692" y="381000"/>
            <a:ext cx="13792200" cy="6620256"/>
          </a:xfrm>
          <a:prstGeom prst="rect">
            <a:avLst/>
          </a:prstGeom>
        </p:spPr>
      </p:pic>
    </p:spTree>
    <p:extLst>
      <p:ext uri="{BB962C8B-B14F-4D97-AF65-F5344CB8AC3E}">
        <p14:creationId xmlns:p14="http://schemas.microsoft.com/office/powerpoint/2010/main" val="14200620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49940C-CAF3-5E29-F0EB-2AE0C6139501}"/>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60C85B2C-D2A7-E3E4-3ED0-92B377CBDE39}"/>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CF198884-F35A-EB0F-AF51-AB3DFEC6FB6A}"/>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E4C709D1-F464-169A-A0DB-C195376899F4}"/>
              </a:ext>
            </a:extLst>
          </p:cNvPr>
          <p:cNvPicPr>
            <a:picLocks noChangeAspect="1"/>
          </p:cNvPicPr>
          <p:nvPr/>
        </p:nvPicPr>
        <p:blipFill>
          <a:blip r:embed="rId2"/>
          <a:stretch>
            <a:fillRect/>
          </a:stretch>
        </p:blipFill>
        <p:spPr>
          <a:xfrm>
            <a:off x="533400" y="471271"/>
            <a:ext cx="13944600" cy="6510385"/>
          </a:xfrm>
          <a:prstGeom prst="rect">
            <a:avLst/>
          </a:prstGeom>
        </p:spPr>
      </p:pic>
    </p:spTree>
    <p:extLst>
      <p:ext uri="{BB962C8B-B14F-4D97-AF65-F5344CB8AC3E}">
        <p14:creationId xmlns:p14="http://schemas.microsoft.com/office/powerpoint/2010/main" val="154189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C224EB-8791-61F2-275B-626037205033}"/>
              </a:ext>
            </a:extLst>
          </p:cNvPr>
          <p:cNvSpPr>
            <a:spLocks noGrp="1"/>
          </p:cNvSpPr>
          <p:nvPr>
            <p:ph type="body" sz="quarter" idx="17"/>
          </p:nvPr>
        </p:nvSpPr>
        <p:spPr/>
        <p:txBody>
          <a:bodyPr/>
          <a:lstStyle/>
          <a:p>
            <a:endParaRPr lang="en-IN"/>
          </a:p>
        </p:txBody>
      </p:sp>
      <p:sp>
        <p:nvSpPr>
          <p:cNvPr id="3" name="Text Placeholder 2">
            <a:extLst>
              <a:ext uri="{FF2B5EF4-FFF2-40B4-BE49-F238E27FC236}">
                <a16:creationId xmlns:a16="http://schemas.microsoft.com/office/drawing/2014/main" id="{FAAE49E4-5471-5370-C164-2F8727219F1A}"/>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24D8FEDB-938C-06BF-3941-99EFD8977F95}"/>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927C50A4-801B-E2F6-EE1D-41C0CE3F943B}"/>
              </a:ext>
            </a:extLst>
          </p:cNvPr>
          <p:cNvPicPr>
            <a:picLocks noChangeAspect="1"/>
          </p:cNvPicPr>
          <p:nvPr/>
        </p:nvPicPr>
        <p:blipFill>
          <a:blip r:embed="rId2"/>
          <a:stretch>
            <a:fillRect/>
          </a:stretch>
        </p:blipFill>
        <p:spPr>
          <a:xfrm>
            <a:off x="503649" y="474943"/>
            <a:ext cx="13795920" cy="6949695"/>
          </a:xfrm>
          <a:prstGeom prst="rect">
            <a:avLst/>
          </a:prstGeom>
        </p:spPr>
      </p:pic>
    </p:spTree>
    <p:extLst>
      <p:ext uri="{BB962C8B-B14F-4D97-AF65-F5344CB8AC3E}">
        <p14:creationId xmlns:p14="http://schemas.microsoft.com/office/powerpoint/2010/main" val="3509889381"/>
      </p:ext>
    </p:extLst>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4970</TotalTime>
  <Words>5396</Words>
  <Application>Microsoft Office PowerPoint</Application>
  <PresentationFormat>Custom</PresentationFormat>
  <Paragraphs>524</Paragraphs>
  <Slides>197</Slides>
  <Notes>1</Notes>
  <HiddenSlides>1</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197</vt:i4>
      </vt:variant>
    </vt:vector>
  </HeadingPairs>
  <TitlesOfParts>
    <vt:vector size="211" baseType="lpstr">
      <vt:lpstr>Arial</vt:lpstr>
      <vt:lpstr>Book Antiqua</vt:lpstr>
      <vt:lpstr>Calibri</vt:lpstr>
      <vt:lpstr>Nobel-Book</vt:lpstr>
      <vt:lpstr>Roboto Medium</vt:lpstr>
      <vt:lpstr>Roboto Slab</vt:lpstr>
      <vt:lpstr>Symbol</vt:lpstr>
      <vt:lpstr>Times</vt:lpstr>
      <vt:lpstr>Wingdings</vt:lpstr>
      <vt:lpstr>Template with Water Mark</vt:lpstr>
      <vt:lpstr>Agenda Slides</vt:lpstr>
      <vt:lpstr>Slide Divider</vt:lpstr>
      <vt:lpstr>Copy Slides</vt:lpstr>
      <vt:lpstr>Thank You</vt:lpstr>
      <vt:lpstr>PowerPoint Presentation</vt:lpstr>
      <vt:lpstr>UNIT II</vt:lpstr>
      <vt:lpstr>COMPUTER NETWORKS  UNIT-II: The Data Link Layer</vt:lpstr>
      <vt:lpstr>CONTENTS:</vt:lpstr>
      <vt:lpstr>LECTURE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Detection and Correction : </vt:lpstr>
      <vt:lpstr>Types of Errors: </vt:lpstr>
      <vt:lpstr>Types of Errors: </vt:lpstr>
      <vt:lpstr>Error Control:</vt:lpstr>
      <vt:lpstr>PowerPoint Presentation</vt:lpstr>
      <vt:lpstr>PowerPoint Presentation</vt:lpstr>
      <vt:lpstr>PowerPoint Presentation</vt:lpstr>
      <vt:lpstr>Error Detection and Correction:</vt:lpstr>
      <vt:lpstr>Error Detection and Correction:</vt:lpstr>
      <vt:lpstr>Simple Parity Check: </vt:lpstr>
      <vt:lpstr>Simple Parity Check: </vt:lpstr>
      <vt:lpstr>Two Dimensional Parity Check:</vt:lpstr>
      <vt:lpstr>Two Dimensional Parity Check:</vt:lpstr>
      <vt:lpstr>Two Dimensional Parity Check:</vt:lpstr>
      <vt:lpstr>Check sum :</vt:lpstr>
      <vt:lpstr>PowerPoint Presentation</vt:lpstr>
      <vt:lpstr>PowerPoint Presentation</vt:lpstr>
      <vt:lpstr>PowerPoint Presentation</vt:lpstr>
      <vt:lpstr>PowerPoint Presentation</vt:lpstr>
      <vt:lpstr>PowerPoint Presentation</vt:lpstr>
      <vt:lpstr>PowerPoint Presentation</vt:lpstr>
      <vt:lpstr>Check sum :</vt:lpstr>
      <vt:lpstr>PowerPoint Presentation</vt:lpstr>
      <vt:lpstr>PowerPoint Presentation</vt:lpstr>
      <vt:lpstr>PowerPoint Presentation</vt:lpstr>
      <vt:lpstr>PowerPoint Presentation</vt:lpstr>
      <vt:lpstr>Cyclic Redundancy Check (CRC) </vt:lpstr>
      <vt:lpstr>PowerPoint Presentation</vt:lpstr>
      <vt:lpstr>PowerPoint Presentation</vt:lpstr>
      <vt:lpstr>PowerPoint Presentation</vt:lpstr>
      <vt:lpstr>PowerPoint Presentation</vt:lpstr>
      <vt:lpstr>PowerPoint Presentation</vt:lpstr>
      <vt:lpstr>PowerPoint Presentation</vt:lpstr>
      <vt:lpstr>CRC method of Error Detection:</vt:lpstr>
      <vt:lpstr>CRC method of Error Detection:</vt:lpstr>
      <vt:lpstr>CRC method of Error Detection:</vt:lpstr>
      <vt:lpstr>CRC method of Error Detection:</vt:lpstr>
      <vt:lpstr>Hamming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ARQ Protocols (Automatic Repeat Request):</vt:lpstr>
      <vt:lpstr>ARQ Protocols (Automatic Repeat Request):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Stop and Wait Automatic Repeat reQuest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Data link protocols</vt:lpstr>
      <vt:lpstr>Data link protocols</vt:lpstr>
      <vt:lpstr>Data link protocols</vt:lpstr>
      <vt:lpstr>Data link protocols</vt:lpstr>
      <vt:lpstr>Data link protocols</vt:lpstr>
      <vt:lpstr>POINT –TO-POINT PROTOCOL:</vt:lpstr>
      <vt:lpstr>POINT –TO-POINT PROTOCOL:</vt:lpstr>
      <vt:lpstr>HDLC (High Level Data Link Control):</vt:lpstr>
      <vt:lpstr>HDLC (High Level Data Link Control):</vt:lpstr>
      <vt:lpstr>PowerPoint Presentation</vt:lpstr>
      <vt:lpstr>PowerPoint Presentation</vt:lpstr>
      <vt:lpstr>PowerPoint Presentation</vt:lpstr>
      <vt:lpstr>PowerPoint Presentation</vt:lpstr>
      <vt:lpstr>MAC sub layer:</vt:lpstr>
      <vt:lpstr>MAC sub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High-level Data Link Control (HDLC) </vt:lpstr>
      <vt:lpstr>High-level Data Link Control (HDLC) </vt:lpstr>
      <vt:lpstr>High-level Data Link Control (HDLC) </vt:lpstr>
      <vt:lpstr>PowerPoint Presentation</vt:lpstr>
      <vt:lpstr>High-level Data Link Control (HDLC) </vt:lpstr>
      <vt:lpstr>High-level Data Link Control (HDLC)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Piggybacking:</vt:lpstr>
      <vt:lpstr>Piggybacking:</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Nagaraj C</cp:lastModifiedBy>
  <cp:revision>148</cp:revision>
  <dcterms:created xsi:type="dcterms:W3CDTF">2020-06-11T05:44:30Z</dcterms:created>
  <dcterms:modified xsi:type="dcterms:W3CDTF">2025-07-10T05:00:49Z</dcterms:modified>
</cp:coreProperties>
</file>